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63" r:id="rId3"/>
    <p:sldId id="261" r:id="rId4"/>
    <p:sldId id="262" r:id="rId5"/>
    <p:sldId id="259" r:id="rId6"/>
    <p:sldId id="271" r:id="rId7"/>
    <p:sldId id="272" r:id="rId8"/>
    <p:sldId id="285" r:id="rId9"/>
    <p:sldId id="286" r:id="rId10"/>
    <p:sldId id="258" r:id="rId11"/>
    <p:sldId id="264" r:id="rId12"/>
    <p:sldId id="268" r:id="rId13"/>
    <p:sldId id="265" r:id="rId14"/>
    <p:sldId id="267" r:id="rId15"/>
    <p:sldId id="270" r:id="rId16"/>
    <p:sldId id="274" r:id="rId17"/>
    <p:sldId id="277" r:id="rId18"/>
    <p:sldId id="273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7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578" autoAdjust="0"/>
  </p:normalViewPr>
  <p:slideViewPr>
    <p:cSldViewPr snapToGrid="0">
      <p:cViewPr varScale="1">
        <p:scale>
          <a:sx n="97" d="100"/>
          <a:sy n="97" d="100"/>
        </p:scale>
        <p:origin x="19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1C67B-FBDB-4D0A-9B07-F5666E699992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E5D6A-69D6-42F1-8799-C6007F0F1D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94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有强大的</a:t>
            </a:r>
            <a:r>
              <a:rPr lang="en-US" altLang="zh-CN" dirty="0"/>
              <a:t>ALU</a:t>
            </a:r>
            <a:r>
              <a:rPr lang="zh-CN" altLang="en-US" dirty="0"/>
              <a:t>（算术运算单元）</a:t>
            </a:r>
            <a:r>
              <a:rPr lang="en-US" altLang="zh-CN" dirty="0"/>
              <a:t>,</a:t>
            </a:r>
            <a:r>
              <a:rPr lang="zh-CN" altLang="en-US" dirty="0"/>
              <a:t>它可以在很少的时钟周期内完成算术计算。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时钟周期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计算机中最基本的、最小的时间单位。当今的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可以达到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64bit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双精度。执行双精度浮点源算的加法和乘法只需要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～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个时钟周期。大的缓存也可以降低延时。复杂的逻辑控制单元。当程序含有多个分支的时候，它通过提供分支预测的能力来降低延时。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Random Access Memory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执行指令，处理数据，增加内存接口，增加晶体管。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CPU</a:t>
            </a:r>
            <a:r>
              <a:rPr lang="zh-CN" altLang="en-US" dirty="0"/>
              <a:t>结构图数据通道和控制逻辑</a:t>
            </a:r>
            <a:endParaRPr lang="en-US" altLang="zh-CN" dirty="0"/>
          </a:p>
          <a:p>
            <a:r>
              <a:rPr lang="zh-CN" altLang="en-US" dirty="0"/>
              <a:t>时间的临近性</a:t>
            </a:r>
            <a:endParaRPr lang="en-US" altLang="zh-CN" dirty="0"/>
          </a:p>
          <a:p>
            <a:r>
              <a:rPr lang="zh-CN" altLang="en-US" dirty="0"/>
              <a:t>空间的临近性 </a:t>
            </a:r>
            <a:endParaRPr lang="en-US" altLang="zh-CN" dirty="0"/>
          </a:p>
          <a:p>
            <a:r>
              <a:rPr lang="en-US" altLang="zh-CN" dirty="0"/>
              <a:t>CPU</a:t>
            </a:r>
            <a:r>
              <a:rPr lang="zh-CN" altLang="en-US" dirty="0"/>
              <a:t>内部的并行性：指令并行；数据级并行；线程性并行；</a:t>
            </a:r>
            <a:endParaRPr lang="en-US" altLang="zh-CN" dirty="0"/>
          </a:p>
          <a:p>
            <a:r>
              <a:rPr lang="en-US" altLang="zh-CN" dirty="0"/>
              <a:t>CPU</a:t>
            </a:r>
            <a:r>
              <a:rPr lang="zh-CN" altLang="en-US" dirty="0"/>
              <a:t>为串行程序优化：</a:t>
            </a:r>
            <a:r>
              <a:rPr lang="en-US" altLang="zh-CN" dirty="0"/>
              <a:t>pipelines, branch predication, superscalar, </a:t>
            </a:r>
            <a:r>
              <a:rPr lang="en-US" altLang="zh-CN" dirty="0" err="1"/>
              <a:t>OoO</a:t>
            </a:r>
            <a:r>
              <a:rPr lang="en-US" altLang="zh-CN" dirty="0"/>
              <a:t>; reduce execution time with high clock speeds and high utilization</a:t>
            </a:r>
          </a:p>
          <a:p>
            <a:r>
              <a:rPr lang="zh-CN" altLang="en-US" dirty="0"/>
              <a:t>缓慢的内存带宽（存储器带宽）将会是大问题</a:t>
            </a:r>
            <a:endParaRPr lang="en-US" altLang="zh-CN" dirty="0"/>
          </a:p>
          <a:p>
            <a:r>
              <a:rPr lang="zh-CN" altLang="en-US" dirty="0"/>
              <a:t>并行处理是方向：</a:t>
            </a:r>
            <a:r>
              <a:rPr lang="en-US" altLang="zh-CN" dirty="0"/>
              <a:t>sandy bridge-E 6-12</a:t>
            </a:r>
            <a:r>
              <a:rPr lang="zh-CN" altLang="en-US" dirty="0"/>
              <a:t>活动线程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E5D6A-69D6-42F1-8799-C6007F0F1DE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970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GPU</a:t>
            </a:r>
            <a:r>
              <a:rPr lang="zh-CN" altLang="en-US" dirty="0"/>
              <a:t>是基于大的吞吐量设计。</a:t>
            </a:r>
            <a:r>
              <a:rPr lang="en-US" altLang="zh-CN" dirty="0"/>
              <a:t>GPU</a:t>
            </a:r>
            <a:r>
              <a:rPr lang="zh-CN" altLang="en-US" dirty="0"/>
              <a:t>的特点是有很多的</a:t>
            </a:r>
            <a:r>
              <a:rPr lang="en-US" altLang="zh-CN" dirty="0"/>
              <a:t>ALU</a:t>
            </a:r>
            <a:r>
              <a:rPr lang="zh-CN" altLang="en-US" dirty="0"/>
              <a:t>和很少的</a:t>
            </a:r>
            <a:r>
              <a:rPr lang="en-US" altLang="zh-CN" dirty="0"/>
              <a:t>cache</a:t>
            </a:r>
            <a:r>
              <a:rPr lang="zh-CN" altLang="en-US" dirty="0"/>
              <a:t>。缓存的目的不是保存后面需要访问的数据的，这点和</a:t>
            </a:r>
            <a:r>
              <a:rPr lang="en-US" altLang="zh-CN" dirty="0"/>
              <a:t>CPU</a:t>
            </a:r>
            <a:r>
              <a:rPr lang="zh-CN" altLang="en-US" dirty="0"/>
              <a:t>不同，而是为</a:t>
            </a:r>
            <a:r>
              <a:rPr lang="en-US" altLang="zh-CN" dirty="0"/>
              <a:t>thread</a:t>
            </a:r>
            <a:r>
              <a:rPr lang="zh-CN" altLang="en-US" dirty="0"/>
              <a:t>提高服务的。计算密集型的程序，易于并行的程序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E5D6A-69D6-42F1-8799-C6007F0F1DE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072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E5D6A-69D6-42F1-8799-C6007F0F1DE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300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SIMD:</a:t>
            </a:r>
            <a:r>
              <a:rPr lang="zh-CN" altLang="en-US" dirty="0"/>
              <a:t>同时板多块转</a:t>
            </a:r>
            <a:endParaRPr lang="en-US" altLang="zh-CN" dirty="0"/>
          </a:p>
          <a:p>
            <a:r>
              <a:rPr lang="en-US" altLang="zh-CN" dirty="0"/>
              <a:t>MISD:</a:t>
            </a:r>
            <a:r>
              <a:rPr lang="zh-CN" altLang="en-US" dirty="0"/>
              <a:t>几个人同时板一张大桌子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E5D6A-69D6-42F1-8799-C6007F0F1DE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96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同步导致性能的下降</a:t>
            </a:r>
            <a:endParaRPr lang="en-US" altLang="zh-CN" dirty="0"/>
          </a:p>
          <a:p>
            <a:r>
              <a:rPr lang="zh-CN" altLang="en-US" dirty="0"/>
              <a:t>粒度</a:t>
            </a:r>
            <a:r>
              <a:rPr lang="en-US" altLang="zh-CN" dirty="0"/>
              <a:t>:</a:t>
            </a:r>
            <a:r>
              <a:rPr lang="zh-CN" altLang="en-US" dirty="0"/>
              <a:t>每个人板多少块砖</a:t>
            </a:r>
            <a:endParaRPr lang="en-US" altLang="zh-CN" dirty="0"/>
          </a:p>
          <a:p>
            <a:r>
              <a:rPr lang="zh-CN" altLang="en-US" dirty="0"/>
              <a:t>加速比 </a:t>
            </a:r>
            <a:r>
              <a:rPr lang="en-US" altLang="zh-CN" dirty="0"/>
              <a:t>1/(1-p) p</a:t>
            </a:r>
            <a:r>
              <a:rPr lang="zh-CN" altLang="en-US" dirty="0"/>
              <a:t>代表可以并行的部分</a:t>
            </a:r>
            <a:endParaRPr lang="en-US" altLang="zh-CN" dirty="0"/>
          </a:p>
          <a:p>
            <a:r>
              <a:rPr lang="zh-CN" altLang="en-US" dirty="0"/>
              <a:t>可扩展性的极限就是指可并行化的比重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E5D6A-69D6-42F1-8799-C6007F0F1DE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7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/*</a:t>
            </a:r>
          </a:p>
          <a:p>
            <a:r>
              <a:rPr lang="zh-CN" altLang="en-US" dirty="0"/>
              <a:t>另外：</a:t>
            </a:r>
            <a:r>
              <a:rPr lang="en-US" altLang="zh-CN" dirty="0"/>
              <a:t>Block</a:t>
            </a:r>
            <a:r>
              <a:rPr lang="zh-CN" altLang="en-US" dirty="0"/>
              <a:t>和</a:t>
            </a:r>
            <a:r>
              <a:rPr lang="en-US" altLang="zh-CN" dirty="0"/>
              <a:t>Thread</a:t>
            </a:r>
            <a:r>
              <a:rPr lang="zh-CN" altLang="en-US" dirty="0"/>
              <a:t>都有各自的</a:t>
            </a:r>
            <a:r>
              <a:rPr lang="en-US" altLang="zh-CN" dirty="0"/>
              <a:t>ID</a:t>
            </a:r>
            <a:r>
              <a:rPr lang="zh-CN" altLang="en-US" dirty="0"/>
              <a:t>，记作</a:t>
            </a:r>
            <a:r>
              <a:rPr lang="en-US" altLang="zh-CN" dirty="0" err="1"/>
              <a:t>blockIdx</a:t>
            </a:r>
            <a:r>
              <a:rPr lang="zh-CN" altLang="en-US" dirty="0"/>
              <a:t>（</a:t>
            </a:r>
            <a:r>
              <a:rPr lang="en-US" altLang="zh-CN" dirty="0"/>
              <a:t>1D</a:t>
            </a:r>
            <a:r>
              <a:rPr lang="zh-CN" altLang="en-US" dirty="0"/>
              <a:t>，</a:t>
            </a:r>
            <a:r>
              <a:rPr lang="en-US" altLang="zh-CN" dirty="0"/>
              <a:t>2D</a:t>
            </a:r>
            <a:r>
              <a:rPr lang="zh-CN" altLang="en-US" dirty="0"/>
              <a:t>），</a:t>
            </a:r>
            <a:r>
              <a:rPr lang="en-US" altLang="zh-CN" dirty="0" err="1"/>
              <a:t>threadIdx</a:t>
            </a:r>
            <a:r>
              <a:rPr lang="zh-CN" altLang="en-US" dirty="0"/>
              <a:t>（</a:t>
            </a:r>
            <a:r>
              <a:rPr lang="en-US" altLang="zh-CN" dirty="0"/>
              <a:t>1D</a:t>
            </a:r>
            <a:r>
              <a:rPr lang="zh-CN" altLang="en-US" dirty="0"/>
              <a:t>，</a:t>
            </a:r>
            <a:r>
              <a:rPr lang="en-US" altLang="zh-CN" dirty="0"/>
              <a:t>2D</a:t>
            </a:r>
            <a:r>
              <a:rPr lang="zh-CN" altLang="en-US" dirty="0"/>
              <a:t>，</a:t>
            </a:r>
            <a:r>
              <a:rPr lang="en-US" altLang="zh-CN" dirty="0"/>
              <a:t>3D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Block</a:t>
            </a:r>
            <a:r>
              <a:rPr lang="zh-CN" altLang="en-US" dirty="0"/>
              <a:t>和</a:t>
            </a:r>
            <a:r>
              <a:rPr lang="en-US" altLang="zh-CN" dirty="0"/>
              <a:t>Thread</a:t>
            </a:r>
            <a:r>
              <a:rPr lang="zh-CN" altLang="en-US" dirty="0"/>
              <a:t>还有</a:t>
            </a:r>
            <a:r>
              <a:rPr lang="en-US" altLang="zh-CN" dirty="0"/>
              <a:t>Dim</a:t>
            </a:r>
            <a:r>
              <a:rPr lang="zh-CN" altLang="en-US" dirty="0"/>
              <a:t>，即</a:t>
            </a:r>
            <a:r>
              <a:rPr lang="en-US" altLang="zh-CN" dirty="0" err="1"/>
              <a:t>blockDim</a:t>
            </a:r>
            <a:r>
              <a:rPr lang="zh-CN" altLang="en-US" dirty="0"/>
              <a:t>与</a:t>
            </a:r>
            <a:r>
              <a:rPr lang="en-US" altLang="zh-CN" dirty="0" err="1"/>
              <a:t>threadDim</a:t>
            </a:r>
            <a:r>
              <a:rPr lang="en-US" altLang="zh-CN" dirty="0"/>
              <a:t>. </a:t>
            </a:r>
            <a:r>
              <a:rPr lang="zh-CN" altLang="en-US" dirty="0"/>
              <a:t>他们都有三个分量</a:t>
            </a:r>
            <a:r>
              <a:rPr lang="en-US" altLang="zh-CN" dirty="0"/>
              <a:t>x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，</a:t>
            </a:r>
            <a:r>
              <a:rPr lang="en-US" altLang="zh-CN" dirty="0"/>
              <a:t>z</a:t>
            </a:r>
          </a:p>
          <a:p>
            <a:r>
              <a:rPr lang="zh-CN" altLang="en-US" dirty="0"/>
              <a:t>线程同步：</a:t>
            </a:r>
            <a:r>
              <a:rPr lang="en-US" altLang="zh-CN" dirty="0"/>
              <a:t>void __</a:t>
            </a:r>
            <a:r>
              <a:rPr lang="en-US" altLang="zh-CN" dirty="0" err="1"/>
              <a:t>syncthreads</a:t>
            </a:r>
            <a:r>
              <a:rPr lang="en-US" altLang="zh-CN" dirty="0"/>
              <a:t>(); </a:t>
            </a:r>
            <a:r>
              <a:rPr lang="zh-CN" altLang="en-US" dirty="0"/>
              <a:t>可以同步一个</a:t>
            </a:r>
            <a:r>
              <a:rPr lang="en-US" altLang="zh-CN" dirty="0"/>
              <a:t>Block</a:t>
            </a:r>
            <a:r>
              <a:rPr lang="zh-CN" altLang="en-US" dirty="0"/>
              <a:t>内的所有线程</a:t>
            </a:r>
          </a:p>
          <a:p>
            <a:r>
              <a:rPr lang="zh-CN" altLang="en-US" dirty="0"/>
              <a:t>总结来说，每个 </a:t>
            </a:r>
            <a:r>
              <a:rPr lang="en-US" altLang="zh-CN" dirty="0"/>
              <a:t>thread </a:t>
            </a:r>
            <a:r>
              <a:rPr lang="zh-CN" altLang="en-US" dirty="0"/>
              <a:t>都有自己的一份 </a:t>
            </a:r>
            <a:r>
              <a:rPr lang="en-US" altLang="zh-CN" dirty="0"/>
              <a:t>register </a:t>
            </a:r>
            <a:r>
              <a:rPr lang="zh-CN" altLang="en-US" dirty="0"/>
              <a:t>和 </a:t>
            </a:r>
            <a:r>
              <a:rPr lang="en-US" altLang="zh-CN" dirty="0"/>
              <a:t>local memory </a:t>
            </a:r>
            <a:r>
              <a:rPr lang="zh-CN" altLang="en-US" dirty="0"/>
              <a:t>的空间。</a:t>
            </a:r>
          </a:p>
          <a:p>
            <a:r>
              <a:rPr lang="zh-CN" altLang="en-US" dirty="0"/>
              <a:t>一组</a:t>
            </a:r>
            <a:r>
              <a:rPr lang="en-US" altLang="zh-CN" dirty="0"/>
              <a:t>thread</a:t>
            </a:r>
            <a:r>
              <a:rPr lang="zh-CN" altLang="en-US" dirty="0"/>
              <a:t>构成一个 </a:t>
            </a:r>
            <a:r>
              <a:rPr lang="en-US" altLang="zh-CN" dirty="0"/>
              <a:t>block</a:t>
            </a:r>
            <a:r>
              <a:rPr lang="zh-CN" altLang="en-US" dirty="0"/>
              <a:t>，这些 </a:t>
            </a:r>
            <a:r>
              <a:rPr lang="en-US" altLang="zh-CN" dirty="0"/>
              <a:t>thread </a:t>
            </a:r>
            <a:r>
              <a:rPr lang="zh-CN" altLang="en-US" dirty="0"/>
              <a:t>则共享有一份</a:t>
            </a:r>
            <a:r>
              <a:rPr lang="en-US" altLang="zh-CN" dirty="0"/>
              <a:t>shared memory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此外，所有的 </a:t>
            </a:r>
            <a:r>
              <a:rPr lang="en-US" altLang="zh-CN" dirty="0"/>
              <a:t>thread(</a:t>
            </a:r>
            <a:r>
              <a:rPr lang="zh-CN" altLang="en-US" dirty="0"/>
              <a:t>包括不同 </a:t>
            </a:r>
            <a:r>
              <a:rPr lang="en-US" altLang="zh-CN" dirty="0"/>
              <a:t>block </a:t>
            </a:r>
            <a:r>
              <a:rPr lang="zh-CN" altLang="en-US" dirty="0"/>
              <a:t>的 </a:t>
            </a:r>
            <a:r>
              <a:rPr lang="en-US" altLang="zh-CN" dirty="0"/>
              <a:t>thread)</a:t>
            </a:r>
            <a:r>
              <a:rPr lang="zh-CN" altLang="en-US" dirty="0"/>
              <a:t>都共享一份</a:t>
            </a:r>
          </a:p>
          <a:p>
            <a:r>
              <a:rPr lang="en-US" altLang="zh-CN" dirty="0"/>
              <a:t>global memory</a:t>
            </a:r>
            <a:r>
              <a:rPr lang="zh-CN" altLang="en-US" dirty="0"/>
              <a:t>、</a:t>
            </a:r>
            <a:r>
              <a:rPr lang="en-US" altLang="zh-CN" dirty="0"/>
              <a:t>constant memory</a:t>
            </a:r>
            <a:r>
              <a:rPr lang="zh-CN" altLang="en-US" dirty="0"/>
              <a:t>、和 </a:t>
            </a:r>
            <a:r>
              <a:rPr lang="en-US" altLang="zh-CN" dirty="0"/>
              <a:t>texture memory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不同的 </a:t>
            </a:r>
            <a:r>
              <a:rPr lang="en-US" altLang="zh-CN" dirty="0"/>
              <a:t>grid </a:t>
            </a:r>
            <a:r>
              <a:rPr lang="zh-CN" altLang="en-US" dirty="0"/>
              <a:t>则有各自的 </a:t>
            </a:r>
            <a:r>
              <a:rPr lang="en-US" altLang="zh-CN" dirty="0"/>
              <a:t>global memory</a:t>
            </a:r>
            <a:r>
              <a:rPr lang="zh-CN" altLang="en-US" dirty="0"/>
              <a:t>、</a:t>
            </a:r>
            <a:r>
              <a:rPr lang="en-US" altLang="zh-CN" dirty="0"/>
              <a:t>constant memory </a:t>
            </a:r>
            <a:r>
              <a:rPr lang="zh-CN" altLang="en-US" dirty="0"/>
              <a:t>和 </a:t>
            </a:r>
            <a:r>
              <a:rPr lang="en-US" altLang="zh-CN" dirty="0"/>
              <a:t>texture memory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*</a:t>
            </a:r>
            <a:r>
              <a:rPr lang="en-US" altLang="zh-CN" dirty="0"/>
              <a:t>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E5D6A-69D6-42F1-8799-C6007F0F1DE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202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Instrinsics</a:t>
            </a:r>
            <a:r>
              <a:rPr lang="zh-CN" altLang="en-US" dirty="0"/>
              <a:t>固有的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E5D6A-69D6-42F1-8799-C6007F0F1DE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522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0D8A6-228A-416A-9C20-2F447B0EE909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065-1DE4-4567-AB3F-0A2C86B930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5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0D8A6-228A-416A-9C20-2F447B0EE909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065-1DE4-4567-AB3F-0A2C86B930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781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0D8A6-228A-416A-9C20-2F447B0EE909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065-1DE4-4567-AB3F-0A2C86B930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432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0D8A6-228A-416A-9C20-2F447B0EE909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065-1DE4-4567-AB3F-0A2C86B930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485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0D8A6-228A-416A-9C20-2F447B0EE909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065-1DE4-4567-AB3F-0A2C86B930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017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0D8A6-228A-416A-9C20-2F447B0EE909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065-1DE4-4567-AB3F-0A2C86B930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145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0D8A6-228A-416A-9C20-2F447B0EE909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065-1DE4-4567-AB3F-0A2C86B930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88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0D8A6-228A-416A-9C20-2F447B0EE909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065-1DE4-4567-AB3F-0A2C86B930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02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0D8A6-228A-416A-9C20-2F447B0EE909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065-1DE4-4567-AB3F-0A2C86B930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378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0D8A6-228A-416A-9C20-2F447B0EE909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065-1DE4-4567-AB3F-0A2C86B930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845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0D8A6-228A-416A-9C20-2F447B0EE909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065-1DE4-4567-AB3F-0A2C86B930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562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0D8A6-228A-416A-9C20-2F447B0EE909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B5065-1DE4-4567-AB3F-0A2C86B930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43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4F30F9D1-8D29-4EC6-830E-41A841609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GPU/CUDA workshop</a:t>
            </a:r>
            <a:endParaRPr lang="zh-CN" altLang="en-US" dirty="0"/>
          </a:p>
        </p:txBody>
      </p:sp>
      <p:sp>
        <p:nvSpPr>
          <p:cNvPr id="11" name="副标题 10">
            <a:extLst>
              <a:ext uri="{FF2B5EF4-FFF2-40B4-BE49-F238E27FC236}">
                <a16:creationId xmlns:a16="http://schemas.microsoft.com/office/drawing/2014/main" id="{A491595B-179F-4076-9AB9-B435303973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SMP</a:t>
            </a:r>
          </a:p>
          <a:p>
            <a:r>
              <a:rPr lang="en-US" altLang="zh-CN" dirty="0"/>
              <a:t>2018/10/26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4236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04D486-FB32-4C08-95E3-9092044BA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395" y="587953"/>
            <a:ext cx="3352223" cy="585066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Play Demonstration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6" name="demo">
            <a:hlinkClick r:id="" action="ppaction://media"/>
            <a:extLst>
              <a:ext uri="{FF2B5EF4-FFF2-40B4-BE49-F238E27FC236}">
                <a16:creationId xmlns:a16="http://schemas.microsoft.com/office/drawing/2014/main" id="{A5B58AA3-BB79-46E3-A738-326DBA3438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7927" y="1318489"/>
            <a:ext cx="8398300" cy="475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0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4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C328D5-24DB-4316-BD09-9773F61E2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Flynn matrix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028B5A-2627-4FB5-89FE-E71C761BB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matrix below defines the 4 possible classifications according to Flynn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54DFD59-32C8-4B0F-9914-36A2FAA52E5C}"/>
              </a:ext>
            </a:extLst>
          </p:cNvPr>
          <p:cNvSpPr/>
          <p:nvPr/>
        </p:nvSpPr>
        <p:spPr>
          <a:xfrm>
            <a:off x="970961" y="3440784"/>
            <a:ext cx="3676453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SISD</a:t>
            </a: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Instruction, Sigle Data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296ECD1-AD89-4CD0-82C5-5B3F2652BB72}"/>
              </a:ext>
            </a:extLst>
          </p:cNvPr>
          <p:cNvSpPr/>
          <p:nvPr/>
        </p:nvSpPr>
        <p:spPr>
          <a:xfrm>
            <a:off x="4667840" y="3442355"/>
            <a:ext cx="3676453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SIMD</a:t>
            </a: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Instruction, Multiple Data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9D922FC-D342-4D62-A8C3-791CC6CCF382}"/>
              </a:ext>
            </a:extLst>
          </p:cNvPr>
          <p:cNvSpPr/>
          <p:nvPr/>
        </p:nvSpPr>
        <p:spPr>
          <a:xfrm>
            <a:off x="991383" y="4375608"/>
            <a:ext cx="3676453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MISD</a:t>
            </a: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Instruction, Sigle Data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103D76-E87E-45E2-AA16-129DF9960027}"/>
              </a:ext>
            </a:extLst>
          </p:cNvPr>
          <p:cNvSpPr/>
          <p:nvPr/>
        </p:nvSpPr>
        <p:spPr>
          <a:xfrm>
            <a:off x="4688262" y="4377179"/>
            <a:ext cx="3676453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MIMD</a:t>
            </a: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Instruction, Multiple Data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078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5D6532B-1613-4EF9-A40F-712044A09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299" r="234"/>
          <a:stretch/>
        </p:blipFill>
        <p:spPr>
          <a:xfrm>
            <a:off x="2426823" y="1046375"/>
            <a:ext cx="6160995" cy="53167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F23F17-C04E-447B-968E-2F4E0177A36D}"/>
              </a:ext>
            </a:extLst>
          </p:cNvPr>
          <p:cNvSpPr txBox="1"/>
          <p:nvPr/>
        </p:nvSpPr>
        <p:spPr>
          <a:xfrm>
            <a:off x="414779" y="405353"/>
            <a:ext cx="2262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TTCAL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682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9CC227-C560-46A7-822E-29751C75F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247" y="958358"/>
            <a:ext cx="7780061" cy="536702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Task</a:t>
            </a:r>
            <a:r>
              <a:rPr lang="zh-CN" altLang="en-US" dirty="0"/>
              <a:t>（任务）</a:t>
            </a:r>
            <a:endParaRPr lang="en-US" altLang="zh-CN" dirty="0"/>
          </a:p>
          <a:p>
            <a:r>
              <a:rPr lang="en-US" altLang="zh-CN" dirty="0"/>
              <a:t>Parallel Task</a:t>
            </a:r>
            <a:r>
              <a:rPr lang="zh-CN" altLang="en-US" dirty="0"/>
              <a:t>（并行任务）</a:t>
            </a:r>
            <a:endParaRPr lang="en-US" altLang="zh-CN" dirty="0"/>
          </a:p>
          <a:p>
            <a:r>
              <a:rPr lang="en-US" altLang="zh-CN" dirty="0"/>
              <a:t>Serial Execution</a:t>
            </a:r>
            <a:r>
              <a:rPr lang="zh-CN" altLang="en-US" dirty="0"/>
              <a:t>（串行执行）</a:t>
            </a:r>
            <a:endParaRPr lang="en-US" altLang="zh-CN" dirty="0"/>
          </a:p>
          <a:p>
            <a:r>
              <a:rPr lang="en-US" altLang="zh-CN" dirty="0"/>
              <a:t>Parallel Execution </a:t>
            </a:r>
            <a:r>
              <a:rPr lang="zh-CN" altLang="en-US" dirty="0"/>
              <a:t>（并行执行）</a:t>
            </a:r>
            <a:endParaRPr lang="en-US" altLang="zh-CN" dirty="0"/>
          </a:p>
          <a:p>
            <a:r>
              <a:rPr lang="en-US" altLang="zh-CN" dirty="0"/>
              <a:t>Shared Memory</a:t>
            </a:r>
            <a:r>
              <a:rPr lang="zh-CN" altLang="en-US" dirty="0"/>
              <a:t>（共享存储）</a:t>
            </a:r>
            <a:endParaRPr lang="en-US" altLang="zh-CN" dirty="0"/>
          </a:p>
          <a:p>
            <a:r>
              <a:rPr lang="en-US" altLang="zh-CN" dirty="0"/>
              <a:t>Distributed Memory</a:t>
            </a:r>
            <a:r>
              <a:rPr lang="zh-CN" altLang="en-US" dirty="0"/>
              <a:t>（分布式存储）</a:t>
            </a:r>
            <a:endParaRPr lang="en-US" altLang="zh-CN" dirty="0"/>
          </a:p>
          <a:p>
            <a:r>
              <a:rPr lang="en-US" altLang="zh-CN" dirty="0"/>
              <a:t>Communications</a:t>
            </a:r>
            <a:r>
              <a:rPr lang="zh-CN" altLang="en-US" dirty="0"/>
              <a:t>（通信）</a:t>
            </a:r>
            <a:endParaRPr lang="en-US" altLang="zh-CN" dirty="0"/>
          </a:p>
          <a:p>
            <a:r>
              <a:rPr lang="en-US" altLang="zh-CN" dirty="0"/>
              <a:t>Synchronization</a:t>
            </a:r>
            <a:r>
              <a:rPr lang="zh-CN" altLang="en-US" dirty="0"/>
              <a:t>（同步）</a:t>
            </a:r>
            <a:endParaRPr lang="en-US" altLang="zh-CN" dirty="0"/>
          </a:p>
          <a:p>
            <a:r>
              <a:rPr lang="en-US" altLang="zh-CN" dirty="0"/>
              <a:t>Granularity</a:t>
            </a:r>
            <a:r>
              <a:rPr lang="zh-CN" altLang="en-US" dirty="0"/>
              <a:t>（粒度）</a:t>
            </a:r>
            <a:endParaRPr lang="en-US" altLang="zh-CN" dirty="0"/>
          </a:p>
          <a:p>
            <a:r>
              <a:rPr lang="en-US" altLang="zh-CN" dirty="0"/>
              <a:t>Observed Speedup</a:t>
            </a:r>
            <a:r>
              <a:rPr lang="zh-CN" altLang="en-US" dirty="0"/>
              <a:t>（加速比）</a:t>
            </a:r>
            <a:endParaRPr lang="en-US" altLang="zh-CN" dirty="0"/>
          </a:p>
          <a:p>
            <a:r>
              <a:rPr lang="en-US" altLang="zh-CN" dirty="0"/>
              <a:t>Parallel Overhead</a:t>
            </a:r>
            <a:r>
              <a:rPr lang="zh-CN" altLang="en-US" dirty="0"/>
              <a:t>（并行开销）</a:t>
            </a:r>
            <a:endParaRPr lang="en-US" altLang="zh-CN" dirty="0"/>
          </a:p>
          <a:p>
            <a:r>
              <a:rPr lang="en-US" altLang="zh-CN" dirty="0"/>
              <a:t>Scalability</a:t>
            </a:r>
            <a:r>
              <a:rPr lang="zh-CN" altLang="en-US" dirty="0"/>
              <a:t>（可扩展性）</a:t>
            </a:r>
          </a:p>
        </p:txBody>
      </p:sp>
    </p:spTree>
    <p:extLst>
      <p:ext uri="{BB962C8B-B14F-4D97-AF65-F5344CB8AC3E}">
        <p14:creationId xmlns:p14="http://schemas.microsoft.com/office/powerpoint/2010/main" val="667317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4B8DA0-9321-466A-AB09-2D724D080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并行编程模型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1804AB-D480-4385-AC3C-20BC88BBE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共享存储模型 </a:t>
            </a:r>
            <a:r>
              <a:rPr lang="en-US" altLang="zh-CN" dirty="0"/>
              <a:t>Shared Memory Model</a:t>
            </a:r>
          </a:p>
          <a:p>
            <a:endParaRPr lang="en-US" altLang="zh-CN" dirty="0"/>
          </a:p>
          <a:p>
            <a:r>
              <a:rPr lang="zh-CN" altLang="en-US" dirty="0"/>
              <a:t>线程模型 </a:t>
            </a:r>
            <a:r>
              <a:rPr lang="en-US" altLang="zh-CN" dirty="0"/>
              <a:t>Threads Model</a:t>
            </a:r>
          </a:p>
          <a:p>
            <a:endParaRPr lang="en-US" altLang="zh-CN" dirty="0"/>
          </a:p>
          <a:p>
            <a:r>
              <a:rPr lang="zh-CN" altLang="en-US" dirty="0"/>
              <a:t>消息传递模型 </a:t>
            </a:r>
            <a:r>
              <a:rPr lang="en-US" altLang="zh-CN" dirty="0"/>
              <a:t>Message Passing Model</a:t>
            </a:r>
          </a:p>
          <a:p>
            <a:endParaRPr lang="en-US" altLang="zh-CN" dirty="0"/>
          </a:p>
          <a:p>
            <a:r>
              <a:rPr lang="zh-CN" altLang="en-US" dirty="0"/>
              <a:t>数据并行模型 </a:t>
            </a:r>
            <a:r>
              <a:rPr lang="en-US" altLang="zh-CN" dirty="0"/>
              <a:t>Data Parallel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2092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F4BCA38C-4CA3-44FE-B590-E38AB324043E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228600"/>
            <a:ext cx="8382000" cy="5794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>
                <a:ea typeface="宋体" panose="02010600030101010101" pitchFamily="2" charset="-122"/>
              </a:rPr>
              <a:t>CUDA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DFB2F89-6F21-4BE1-90F6-E907261CE311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990600"/>
            <a:ext cx="8458200" cy="1143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altLang="zh-CN">
                <a:ea typeface="宋体" panose="02010600030101010101" pitchFamily="2" charset="-122"/>
              </a:rPr>
              <a:t>CUDA integrated CPU+GPU application C program</a:t>
            </a:r>
          </a:p>
          <a:p>
            <a:pPr marL="974725" lvl="1" indent="-403225"/>
            <a:r>
              <a:rPr lang="en-US" altLang="zh-CN">
                <a:ea typeface="宋体" panose="02010600030101010101" pitchFamily="2" charset="-122"/>
              </a:rPr>
              <a:t>Serial or modestly parallel C code executes on CPU</a:t>
            </a:r>
          </a:p>
          <a:p>
            <a:pPr marL="974725" lvl="1" indent="-403225"/>
            <a:r>
              <a:rPr lang="en-US" altLang="zh-CN">
                <a:ea typeface="宋体" panose="02010600030101010101" pitchFamily="2" charset="-122"/>
              </a:rPr>
              <a:t>Highly parallel SPMD kernel C code executes on GPU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C888B4F0-A0DE-460C-B0AE-C14715C2E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6200" y="2990850"/>
            <a:ext cx="2262188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>
                        <a:alpha val="50000"/>
                      </a:schemeClr>
                    </a:gs>
                    <a:gs pos="100000">
                      <a:schemeClr val="bg1">
                        <a:alpha val="49001"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spcBef>
                <a:spcPct val="10000"/>
              </a:spcBef>
            </a:pPr>
            <a:r>
              <a:rPr lang="en-US" altLang="zh-CN" sz="1800" b="1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CPU Serial Code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F4D344BF-D7FC-4620-BDD9-3AECAF525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188" y="3221038"/>
            <a:ext cx="9112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98B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800" b="1">
                <a:solidFill>
                  <a:srgbClr val="00CC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Grid 0</a:t>
            </a: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0E2B66E1-8404-444E-9D5F-0B377E95D75E}"/>
              </a:ext>
            </a:extLst>
          </p:cNvPr>
          <p:cNvGrpSpPr>
            <a:grpSpLocks/>
          </p:cNvGrpSpPr>
          <p:nvPr/>
        </p:nvGrpSpPr>
        <p:grpSpPr bwMode="auto">
          <a:xfrm>
            <a:off x="4471988" y="3644900"/>
            <a:ext cx="3927475" cy="835025"/>
            <a:chOff x="258" y="2682"/>
            <a:chExt cx="2474" cy="592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C13EEF6A-C000-4535-AE13-046BC8763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682"/>
              <a:ext cx="2474" cy="592"/>
            </a:xfrm>
            <a:prstGeom prst="rect">
              <a:avLst/>
            </a:prstGeom>
            <a:noFill/>
            <a:ln w="28575" algn="ctr">
              <a:solidFill>
                <a:srgbClr val="00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Text Box 8">
              <a:extLst>
                <a:ext uri="{FF2B5EF4-FFF2-40B4-BE49-F238E27FC236}">
                  <a16:creationId xmlns:a16="http://schemas.microsoft.com/office/drawing/2014/main" id="{AAFD482F-3A33-482A-9A1E-9AD990AB85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909"/>
              <a:ext cx="316" cy="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98B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1800" b="1">
                  <a:latin typeface="Arial" panose="020B0604020202020204" pitchFamily="34" charset="0"/>
                  <a:ea typeface="ＭＳ Ｐゴシック" panose="020B0600070205080204" pitchFamily="34" charset="-128"/>
                </a:rPr>
                <a:t>. . .</a:t>
              </a:r>
            </a:p>
          </p:txBody>
        </p:sp>
        <p:grpSp>
          <p:nvGrpSpPr>
            <p:cNvPr id="12" name="Group 9">
              <a:extLst>
                <a:ext uri="{FF2B5EF4-FFF2-40B4-BE49-F238E27FC236}">
                  <a16:creationId xmlns:a16="http://schemas.microsoft.com/office/drawing/2014/main" id="{5F1B7476-D2C4-41B0-8711-F3206DF8E5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" y="2730"/>
              <a:ext cx="490" cy="497"/>
              <a:chOff x="967" y="1678"/>
              <a:chExt cx="688" cy="700"/>
            </a:xfrm>
          </p:grpSpPr>
          <p:sp>
            <p:nvSpPr>
              <p:cNvPr id="55" name="Text Box 10">
                <a:extLst>
                  <a:ext uri="{FF2B5EF4-FFF2-40B4-BE49-F238E27FC236}">
                    <a16:creationId xmlns:a16="http://schemas.microsoft.com/office/drawing/2014/main" id="{82054C04-4C4C-43DA-9196-E7DFA3D8F5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7" y="1678"/>
                <a:ext cx="688" cy="700"/>
              </a:xfrm>
              <a:prstGeom prst="rect">
                <a:avLst/>
              </a:prstGeom>
              <a:noFill/>
              <a:ln w="19050">
                <a:solidFill>
                  <a:srgbClr val="00CC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/>
              <a:lstStyle/>
              <a:p>
                <a:pPr algn="ctr">
                  <a:lnSpc>
                    <a:spcPct val="85000"/>
                  </a:lnSpc>
                  <a:spcBef>
                    <a:spcPct val="10000"/>
                  </a:spcBef>
                </a:pPr>
                <a:endParaRPr lang="zh-CN" altLang="zh-CN" sz="1200" b="1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56" name="Group 11">
                <a:extLst>
                  <a:ext uri="{FF2B5EF4-FFF2-40B4-BE49-F238E27FC236}">
                    <a16:creationId xmlns:a16="http://schemas.microsoft.com/office/drawing/2014/main" id="{D61AB91B-D081-4BC7-B1E3-B77EB5845A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5" y="1764"/>
                <a:ext cx="552" cy="529"/>
                <a:chOff x="1045" y="1780"/>
                <a:chExt cx="806" cy="773"/>
              </a:xfrm>
            </p:grpSpPr>
            <p:sp>
              <p:nvSpPr>
                <p:cNvPr id="57" name="Freeform 12">
                  <a:extLst>
                    <a:ext uri="{FF2B5EF4-FFF2-40B4-BE49-F238E27FC236}">
                      <a16:creationId xmlns:a16="http://schemas.microsoft.com/office/drawing/2014/main" id="{D3742DB4-6A70-4FE1-8D4C-F2DFCD7D0C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5" y="1780"/>
                  <a:ext cx="147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8" name="Freeform 13">
                  <a:extLst>
                    <a:ext uri="{FF2B5EF4-FFF2-40B4-BE49-F238E27FC236}">
                      <a16:creationId xmlns:a16="http://schemas.microsoft.com/office/drawing/2014/main" id="{20E51354-A802-41EB-8F89-4D4219692A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6" y="1780"/>
                  <a:ext cx="147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4">
                  <a:extLst>
                    <a:ext uri="{FF2B5EF4-FFF2-40B4-BE49-F238E27FC236}">
                      <a16:creationId xmlns:a16="http://schemas.microsoft.com/office/drawing/2014/main" id="{F1782A87-0ECB-42C4-9B60-39600BD144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1" y="1780"/>
                  <a:ext cx="147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5">
                  <a:extLst>
                    <a:ext uri="{FF2B5EF4-FFF2-40B4-BE49-F238E27FC236}">
                      <a16:creationId xmlns:a16="http://schemas.microsoft.com/office/drawing/2014/main" id="{9FBF907C-0BB0-4032-9320-34D78E23EA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7" y="1780"/>
                  <a:ext cx="147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6">
                  <a:extLst>
                    <a:ext uri="{FF2B5EF4-FFF2-40B4-BE49-F238E27FC236}">
                      <a16:creationId xmlns:a16="http://schemas.microsoft.com/office/drawing/2014/main" id="{1B270F2C-6541-4A19-B55A-4726029123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2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2" name="Freeform 17">
                  <a:extLst>
                    <a:ext uri="{FF2B5EF4-FFF2-40B4-BE49-F238E27FC236}">
                      <a16:creationId xmlns:a16="http://schemas.microsoft.com/office/drawing/2014/main" id="{94D2AC88-FBD6-4091-8899-3ED75795D4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8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3" name="Freeform 18">
                  <a:extLst>
                    <a:ext uri="{FF2B5EF4-FFF2-40B4-BE49-F238E27FC236}">
                      <a16:creationId xmlns:a16="http://schemas.microsoft.com/office/drawing/2014/main" id="{5F935689-B094-4A74-8CB1-47EB7AD511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43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4" name="Freeform 19">
                  <a:extLst>
                    <a:ext uri="{FF2B5EF4-FFF2-40B4-BE49-F238E27FC236}">
                      <a16:creationId xmlns:a16="http://schemas.microsoft.com/office/drawing/2014/main" id="{46DC8998-5100-4130-8204-1A01D75675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9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5" name="Freeform 20">
                  <a:extLst>
                    <a:ext uri="{FF2B5EF4-FFF2-40B4-BE49-F238E27FC236}">
                      <a16:creationId xmlns:a16="http://schemas.microsoft.com/office/drawing/2014/main" id="{6DAF4E0C-972F-4B44-A062-8407EA6593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4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6" name="Freeform 21">
                  <a:extLst>
                    <a:ext uri="{FF2B5EF4-FFF2-40B4-BE49-F238E27FC236}">
                      <a16:creationId xmlns:a16="http://schemas.microsoft.com/office/drawing/2014/main" id="{F88107A2-8C5C-48E0-ABEE-3E7DECE7CC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0" y="1780"/>
                  <a:ext cx="145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7" name="Freeform 22">
                  <a:extLst>
                    <a:ext uri="{FF2B5EF4-FFF2-40B4-BE49-F238E27FC236}">
                      <a16:creationId xmlns:a16="http://schemas.microsoft.com/office/drawing/2014/main" id="{CB97F5AB-0807-41DA-A8CF-9A92F3C898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5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3" name="Group 23">
              <a:extLst>
                <a:ext uri="{FF2B5EF4-FFF2-40B4-BE49-F238E27FC236}">
                  <a16:creationId xmlns:a16="http://schemas.microsoft.com/office/drawing/2014/main" id="{6D292C3A-A6E0-40E8-9592-101501EE90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7" y="2730"/>
              <a:ext cx="490" cy="497"/>
              <a:chOff x="967" y="1678"/>
              <a:chExt cx="688" cy="700"/>
            </a:xfrm>
          </p:grpSpPr>
          <p:sp>
            <p:nvSpPr>
              <p:cNvPr id="42" name="Text Box 24">
                <a:extLst>
                  <a:ext uri="{FF2B5EF4-FFF2-40B4-BE49-F238E27FC236}">
                    <a16:creationId xmlns:a16="http://schemas.microsoft.com/office/drawing/2014/main" id="{E9A2237F-2912-4304-BC06-A3E170A049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7" y="1678"/>
                <a:ext cx="688" cy="700"/>
              </a:xfrm>
              <a:prstGeom prst="rect">
                <a:avLst/>
              </a:prstGeom>
              <a:noFill/>
              <a:ln w="19050">
                <a:solidFill>
                  <a:srgbClr val="00CC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/>
              <a:lstStyle/>
              <a:p>
                <a:pPr algn="ctr">
                  <a:lnSpc>
                    <a:spcPct val="85000"/>
                  </a:lnSpc>
                  <a:spcBef>
                    <a:spcPct val="10000"/>
                  </a:spcBef>
                </a:pPr>
                <a:endParaRPr lang="zh-CN" altLang="zh-CN" sz="1200" b="1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43" name="Group 25">
                <a:extLst>
                  <a:ext uri="{FF2B5EF4-FFF2-40B4-BE49-F238E27FC236}">
                    <a16:creationId xmlns:a16="http://schemas.microsoft.com/office/drawing/2014/main" id="{DF679AEB-80FA-42EC-81C2-3E7134F759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5" y="1764"/>
                <a:ext cx="552" cy="529"/>
                <a:chOff x="1045" y="1780"/>
                <a:chExt cx="806" cy="773"/>
              </a:xfrm>
            </p:grpSpPr>
            <p:sp>
              <p:nvSpPr>
                <p:cNvPr id="44" name="Freeform 26">
                  <a:extLst>
                    <a:ext uri="{FF2B5EF4-FFF2-40B4-BE49-F238E27FC236}">
                      <a16:creationId xmlns:a16="http://schemas.microsoft.com/office/drawing/2014/main" id="{39BEE6D9-882E-41BC-AAC7-E0FD872535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5" y="1780"/>
                  <a:ext cx="147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" name="Freeform 27">
                  <a:extLst>
                    <a:ext uri="{FF2B5EF4-FFF2-40B4-BE49-F238E27FC236}">
                      <a16:creationId xmlns:a16="http://schemas.microsoft.com/office/drawing/2014/main" id="{1325E4D5-8650-41DA-A29C-8B34B8BA38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6" y="1780"/>
                  <a:ext cx="147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" name="Freeform 28">
                  <a:extLst>
                    <a:ext uri="{FF2B5EF4-FFF2-40B4-BE49-F238E27FC236}">
                      <a16:creationId xmlns:a16="http://schemas.microsoft.com/office/drawing/2014/main" id="{0151E3D1-BBC9-46EB-BBE5-B01DBD632F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1" y="1780"/>
                  <a:ext cx="147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" name="Freeform 29">
                  <a:extLst>
                    <a:ext uri="{FF2B5EF4-FFF2-40B4-BE49-F238E27FC236}">
                      <a16:creationId xmlns:a16="http://schemas.microsoft.com/office/drawing/2014/main" id="{770D8940-2915-4F1C-8ADA-E093165518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7" y="1780"/>
                  <a:ext cx="147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8" name="Freeform 30">
                  <a:extLst>
                    <a:ext uri="{FF2B5EF4-FFF2-40B4-BE49-F238E27FC236}">
                      <a16:creationId xmlns:a16="http://schemas.microsoft.com/office/drawing/2014/main" id="{63D44F69-3E3A-4DB1-B394-2A102C579B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2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" name="Freeform 31">
                  <a:extLst>
                    <a:ext uri="{FF2B5EF4-FFF2-40B4-BE49-F238E27FC236}">
                      <a16:creationId xmlns:a16="http://schemas.microsoft.com/office/drawing/2014/main" id="{324FC85D-57A2-4E1A-9CF1-D058DFD16B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8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" name="Freeform 32">
                  <a:extLst>
                    <a:ext uri="{FF2B5EF4-FFF2-40B4-BE49-F238E27FC236}">
                      <a16:creationId xmlns:a16="http://schemas.microsoft.com/office/drawing/2014/main" id="{983530E7-0D12-44F4-A1B7-5D3E741531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43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1" name="Freeform 33">
                  <a:extLst>
                    <a:ext uri="{FF2B5EF4-FFF2-40B4-BE49-F238E27FC236}">
                      <a16:creationId xmlns:a16="http://schemas.microsoft.com/office/drawing/2014/main" id="{55D5AA7E-BE69-458A-B3AE-0988FB058D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9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" name="Freeform 34">
                  <a:extLst>
                    <a:ext uri="{FF2B5EF4-FFF2-40B4-BE49-F238E27FC236}">
                      <a16:creationId xmlns:a16="http://schemas.microsoft.com/office/drawing/2014/main" id="{2C87EC25-E208-4723-B71F-122E2A9B6F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4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3" name="Freeform 35">
                  <a:extLst>
                    <a:ext uri="{FF2B5EF4-FFF2-40B4-BE49-F238E27FC236}">
                      <a16:creationId xmlns:a16="http://schemas.microsoft.com/office/drawing/2014/main" id="{5A3CB14F-0888-4955-BA30-1C4AE2C85B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0" y="1780"/>
                  <a:ext cx="145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" name="Freeform 36">
                  <a:extLst>
                    <a:ext uri="{FF2B5EF4-FFF2-40B4-BE49-F238E27FC236}">
                      <a16:creationId xmlns:a16="http://schemas.microsoft.com/office/drawing/2014/main" id="{A9E388F8-C5F7-456F-BC92-CCA2369E71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5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" name="Group 37">
              <a:extLst>
                <a:ext uri="{FF2B5EF4-FFF2-40B4-BE49-F238E27FC236}">
                  <a16:creationId xmlns:a16="http://schemas.microsoft.com/office/drawing/2014/main" id="{CCA47D8A-6E40-418B-ACCE-26C2828590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87" y="2730"/>
              <a:ext cx="490" cy="497"/>
              <a:chOff x="967" y="1678"/>
              <a:chExt cx="688" cy="700"/>
            </a:xfrm>
          </p:grpSpPr>
          <p:sp>
            <p:nvSpPr>
              <p:cNvPr id="29" name="Text Box 38">
                <a:extLst>
                  <a:ext uri="{FF2B5EF4-FFF2-40B4-BE49-F238E27FC236}">
                    <a16:creationId xmlns:a16="http://schemas.microsoft.com/office/drawing/2014/main" id="{D151DA60-4C2C-4827-AD6E-41C52385C1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7" y="1678"/>
                <a:ext cx="688" cy="700"/>
              </a:xfrm>
              <a:prstGeom prst="rect">
                <a:avLst/>
              </a:prstGeom>
              <a:noFill/>
              <a:ln w="19050">
                <a:solidFill>
                  <a:srgbClr val="00CC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/>
              <a:lstStyle/>
              <a:p>
                <a:pPr algn="ctr">
                  <a:lnSpc>
                    <a:spcPct val="85000"/>
                  </a:lnSpc>
                  <a:spcBef>
                    <a:spcPct val="10000"/>
                  </a:spcBef>
                </a:pPr>
                <a:endParaRPr lang="zh-CN" altLang="zh-CN" sz="1200" b="1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30" name="Group 39">
                <a:extLst>
                  <a:ext uri="{FF2B5EF4-FFF2-40B4-BE49-F238E27FC236}">
                    <a16:creationId xmlns:a16="http://schemas.microsoft.com/office/drawing/2014/main" id="{EA090410-4842-424A-9D72-D6BD813254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5" y="1764"/>
                <a:ext cx="552" cy="529"/>
                <a:chOff x="1045" y="1780"/>
                <a:chExt cx="806" cy="773"/>
              </a:xfrm>
            </p:grpSpPr>
            <p:sp>
              <p:nvSpPr>
                <p:cNvPr id="31" name="Freeform 40">
                  <a:extLst>
                    <a:ext uri="{FF2B5EF4-FFF2-40B4-BE49-F238E27FC236}">
                      <a16:creationId xmlns:a16="http://schemas.microsoft.com/office/drawing/2014/main" id="{162CF48C-0758-45B6-99A0-06ADB7F4CB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5" y="1780"/>
                  <a:ext cx="147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" name="Freeform 41">
                  <a:extLst>
                    <a:ext uri="{FF2B5EF4-FFF2-40B4-BE49-F238E27FC236}">
                      <a16:creationId xmlns:a16="http://schemas.microsoft.com/office/drawing/2014/main" id="{84B2D4A3-B3F5-46D2-BEBB-F59753186D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6" y="1780"/>
                  <a:ext cx="147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3" name="Freeform 42">
                  <a:extLst>
                    <a:ext uri="{FF2B5EF4-FFF2-40B4-BE49-F238E27FC236}">
                      <a16:creationId xmlns:a16="http://schemas.microsoft.com/office/drawing/2014/main" id="{C695384A-65E7-46DB-819B-3F16B3862E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1" y="1780"/>
                  <a:ext cx="147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" name="Freeform 43">
                  <a:extLst>
                    <a:ext uri="{FF2B5EF4-FFF2-40B4-BE49-F238E27FC236}">
                      <a16:creationId xmlns:a16="http://schemas.microsoft.com/office/drawing/2014/main" id="{36877749-A4BC-40E6-84BA-D313A06719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7" y="1780"/>
                  <a:ext cx="147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" name="Freeform 44">
                  <a:extLst>
                    <a:ext uri="{FF2B5EF4-FFF2-40B4-BE49-F238E27FC236}">
                      <a16:creationId xmlns:a16="http://schemas.microsoft.com/office/drawing/2014/main" id="{7265D466-2EF8-4E5C-AEDE-8749C98751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2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" name="Freeform 45">
                  <a:extLst>
                    <a:ext uri="{FF2B5EF4-FFF2-40B4-BE49-F238E27FC236}">
                      <a16:creationId xmlns:a16="http://schemas.microsoft.com/office/drawing/2014/main" id="{F6A11B9A-BB2B-4BEF-AE7E-8D41278F18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8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7" name="Freeform 46">
                  <a:extLst>
                    <a:ext uri="{FF2B5EF4-FFF2-40B4-BE49-F238E27FC236}">
                      <a16:creationId xmlns:a16="http://schemas.microsoft.com/office/drawing/2014/main" id="{0B6917A2-5545-428E-B652-568AEFCB40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43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" name="Freeform 47">
                  <a:extLst>
                    <a:ext uri="{FF2B5EF4-FFF2-40B4-BE49-F238E27FC236}">
                      <a16:creationId xmlns:a16="http://schemas.microsoft.com/office/drawing/2014/main" id="{73214A57-7B2C-492F-BF78-A8666AF3FC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9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" name="Freeform 48">
                  <a:extLst>
                    <a:ext uri="{FF2B5EF4-FFF2-40B4-BE49-F238E27FC236}">
                      <a16:creationId xmlns:a16="http://schemas.microsoft.com/office/drawing/2014/main" id="{2DD274BC-EC47-4D10-B25A-5A8F0D1CBD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4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" name="Freeform 49">
                  <a:extLst>
                    <a:ext uri="{FF2B5EF4-FFF2-40B4-BE49-F238E27FC236}">
                      <a16:creationId xmlns:a16="http://schemas.microsoft.com/office/drawing/2014/main" id="{A8299047-4CD9-40B7-A3BB-9B6676A938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0" y="1780"/>
                  <a:ext cx="145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" name="Freeform 50">
                  <a:extLst>
                    <a:ext uri="{FF2B5EF4-FFF2-40B4-BE49-F238E27FC236}">
                      <a16:creationId xmlns:a16="http://schemas.microsoft.com/office/drawing/2014/main" id="{8A0AEF61-ECF0-4B44-B853-E90346B63C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5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Group 51">
              <a:extLst>
                <a:ext uri="{FF2B5EF4-FFF2-40B4-BE49-F238E27FC236}">
                  <a16:creationId xmlns:a16="http://schemas.microsoft.com/office/drawing/2014/main" id="{6CDCC2CD-7F1A-4FB8-B9AD-B633253C8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83" y="2730"/>
              <a:ext cx="489" cy="497"/>
              <a:chOff x="967" y="1678"/>
              <a:chExt cx="688" cy="700"/>
            </a:xfrm>
          </p:grpSpPr>
          <p:sp>
            <p:nvSpPr>
              <p:cNvPr id="16" name="Text Box 52">
                <a:extLst>
                  <a:ext uri="{FF2B5EF4-FFF2-40B4-BE49-F238E27FC236}">
                    <a16:creationId xmlns:a16="http://schemas.microsoft.com/office/drawing/2014/main" id="{8B81A96A-CCAB-475C-9C84-59DD4D6FEB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7" y="1678"/>
                <a:ext cx="688" cy="700"/>
              </a:xfrm>
              <a:prstGeom prst="rect">
                <a:avLst/>
              </a:prstGeom>
              <a:noFill/>
              <a:ln w="19050">
                <a:solidFill>
                  <a:srgbClr val="00CC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/>
              <a:lstStyle/>
              <a:p>
                <a:pPr algn="ctr">
                  <a:lnSpc>
                    <a:spcPct val="85000"/>
                  </a:lnSpc>
                  <a:spcBef>
                    <a:spcPct val="10000"/>
                  </a:spcBef>
                </a:pPr>
                <a:endParaRPr lang="zh-CN" altLang="zh-CN" sz="1200" b="1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7" name="Group 53">
                <a:extLst>
                  <a:ext uri="{FF2B5EF4-FFF2-40B4-BE49-F238E27FC236}">
                    <a16:creationId xmlns:a16="http://schemas.microsoft.com/office/drawing/2014/main" id="{2EF4ABCD-584C-4F2E-AED3-9E43AD0B00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5" y="1764"/>
                <a:ext cx="552" cy="529"/>
                <a:chOff x="1045" y="1780"/>
                <a:chExt cx="806" cy="773"/>
              </a:xfrm>
            </p:grpSpPr>
            <p:sp>
              <p:nvSpPr>
                <p:cNvPr id="18" name="Freeform 54">
                  <a:extLst>
                    <a:ext uri="{FF2B5EF4-FFF2-40B4-BE49-F238E27FC236}">
                      <a16:creationId xmlns:a16="http://schemas.microsoft.com/office/drawing/2014/main" id="{B0A0A323-ADA3-45D4-98D5-878517A7AC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5" y="1780"/>
                  <a:ext cx="147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" name="Freeform 55">
                  <a:extLst>
                    <a:ext uri="{FF2B5EF4-FFF2-40B4-BE49-F238E27FC236}">
                      <a16:creationId xmlns:a16="http://schemas.microsoft.com/office/drawing/2014/main" id="{1E82E56F-E6CF-455C-9325-3B620410C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6" y="1780"/>
                  <a:ext cx="147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" name="Freeform 56">
                  <a:extLst>
                    <a:ext uri="{FF2B5EF4-FFF2-40B4-BE49-F238E27FC236}">
                      <a16:creationId xmlns:a16="http://schemas.microsoft.com/office/drawing/2014/main" id="{8D26BA98-CD84-441E-B7EA-EBD868928F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1" y="1780"/>
                  <a:ext cx="147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" name="Freeform 57">
                  <a:extLst>
                    <a:ext uri="{FF2B5EF4-FFF2-40B4-BE49-F238E27FC236}">
                      <a16:creationId xmlns:a16="http://schemas.microsoft.com/office/drawing/2014/main" id="{E8E1C45E-0660-4234-AE6A-3BC46FA340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7" y="1780"/>
                  <a:ext cx="147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" name="Freeform 58">
                  <a:extLst>
                    <a:ext uri="{FF2B5EF4-FFF2-40B4-BE49-F238E27FC236}">
                      <a16:creationId xmlns:a16="http://schemas.microsoft.com/office/drawing/2014/main" id="{AD622655-99E8-49C0-AD06-EA06BB67B5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2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" name="Freeform 59">
                  <a:extLst>
                    <a:ext uri="{FF2B5EF4-FFF2-40B4-BE49-F238E27FC236}">
                      <a16:creationId xmlns:a16="http://schemas.microsoft.com/office/drawing/2014/main" id="{D4652F5B-BE1D-4DA5-AEDB-8AE30F6EC8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8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" name="Freeform 60">
                  <a:extLst>
                    <a:ext uri="{FF2B5EF4-FFF2-40B4-BE49-F238E27FC236}">
                      <a16:creationId xmlns:a16="http://schemas.microsoft.com/office/drawing/2014/main" id="{E8EE49EB-0291-4A3B-A8FF-EBE2499D9E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43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" name="Freeform 61">
                  <a:extLst>
                    <a:ext uri="{FF2B5EF4-FFF2-40B4-BE49-F238E27FC236}">
                      <a16:creationId xmlns:a16="http://schemas.microsoft.com/office/drawing/2014/main" id="{5BE3689A-9539-4E1D-BD4C-F62C9AC3F4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9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" name="Freeform 62">
                  <a:extLst>
                    <a:ext uri="{FF2B5EF4-FFF2-40B4-BE49-F238E27FC236}">
                      <a16:creationId xmlns:a16="http://schemas.microsoft.com/office/drawing/2014/main" id="{3BB1566A-1894-4A55-B151-71DAE6FC99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4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" name="Freeform 63">
                  <a:extLst>
                    <a:ext uri="{FF2B5EF4-FFF2-40B4-BE49-F238E27FC236}">
                      <a16:creationId xmlns:a16="http://schemas.microsoft.com/office/drawing/2014/main" id="{A8C1E9A4-D5EF-4FE4-9DBA-4D08DC636F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0" y="1780"/>
                  <a:ext cx="145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8" name="Freeform 64">
                  <a:extLst>
                    <a:ext uri="{FF2B5EF4-FFF2-40B4-BE49-F238E27FC236}">
                      <a16:creationId xmlns:a16="http://schemas.microsoft.com/office/drawing/2014/main" id="{A2E757BC-47FB-47CA-BE53-2DD84B9B9C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5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68" name="Group 65">
            <a:extLst>
              <a:ext uri="{FF2B5EF4-FFF2-40B4-BE49-F238E27FC236}">
                <a16:creationId xmlns:a16="http://schemas.microsoft.com/office/drawing/2014/main" id="{D3943EDB-140E-431E-92B3-E2312C727481}"/>
              </a:ext>
            </a:extLst>
          </p:cNvPr>
          <p:cNvGrpSpPr>
            <a:grpSpLocks/>
          </p:cNvGrpSpPr>
          <p:nvPr/>
        </p:nvGrpSpPr>
        <p:grpSpPr bwMode="auto">
          <a:xfrm>
            <a:off x="4471988" y="5565775"/>
            <a:ext cx="3927475" cy="833438"/>
            <a:chOff x="258" y="2682"/>
            <a:chExt cx="2474" cy="592"/>
          </a:xfrm>
        </p:grpSpPr>
        <p:sp>
          <p:nvSpPr>
            <p:cNvPr id="69" name="Rectangle 66">
              <a:extLst>
                <a:ext uri="{FF2B5EF4-FFF2-40B4-BE49-F238E27FC236}">
                  <a16:creationId xmlns:a16="http://schemas.microsoft.com/office/drawing/2014/main" id="{62D37BFF-ABAB-4667-87AD-A723E4CD1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682"/>
              <a:ext cx="2474" cy="592"/>
            </a:xfrm>
            <a:prstGeom prst="rect">
              <a:avLst/>
            </a:prstGeom>
            <a:noFill/>
            <a:ln w="28575" algn="ctr">
              <a:solidFill>
                <a:srgbClr val="00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" name="Text Box 67">
              <a:extLst>
                <a:ext uri="{FF2B5EF4-FFF2-40B4-BE49-F238E27FC236}">
                  <a16:creationId xmlns:a16="http://schemas.microsoft.com/office/drawing/2014/main" id="{B27C7F4C-C0CA-4FE8-B05F-8E1BF6B351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910"/>
              <a:ext cx="316" cy="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98B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800" b="1">
                  <a:latin typeface="Arial" panose="020B0604020202020204" pitchFamily="34" charset="0"/>
                  <a:ea typeface="ＭＳ Ｐゴシック" panose="020B0600070205080204" pitchFamily="34" charset="-128"/>
                </a:rPr>
                <a:t>. . .</a:t>
              </a:r>
            </a:p>
          </p:txBody>
        </p:sp>
        <p:grpSp>
          <p:nvGrpSpPr>
            <p:cNvPr id="71" name="Group 68">
              <a:extLst>
                <a:ext uri="{FF2B5EF4-FFF2-40B4-BE49-F238E27FC236}">
                  <a16:creationId xmlns:a16="http://schemas.microsoft.com/office/drawing/2014/main" id="{CCF6642C-46FD-43EA-B970-D4BC737862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" y="2730"/>
              <a:ext cx="490" cy="497"/>
              <a:chOff x="967" y="1678"/>
              <a:chExt cx="688" cy="700"/>
            </a:xfrm>
          </p:grpSpPr>
          <p:sp>
            <p:nvSpPr>
              <p:cNvPr id="114" name="Text Box 69">
                <a:extLst>
                  <a:ext uri="{FF2B5EF4-FFF2-40B4-BE49-F238E27FC236}">
                    <a16:creationId xmlns:a16="http://schemas.microsoft.com/office/drawing/2014/main" id="{0DC85378-DFF5-4417-A6AE-FF11E57CF0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7" y="1678"/>
                <a:ext cx="688" cy="700"/>
              </a:xfrm>
              <a:prstGeom prst="rect">
                <a:avLst/>
              </a:prstGeom>
              <a:noFill/>
              <a:ln w="19050">
                <a:solidFill>
                  <a:srgbClr val="00CC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/>
              <a:lstStyle/>
              <a:p>
                <a:pPr algn="ctr">
                  <a:lnSpc>
                    <a:spcPct val="85000"/>
                  </a:lnSpc>
                  <a:spcBef>
                    <a:spcPct val="10000"/>
                  </a:spcBef>
                </a:pPr>
                <a:endParaRPr lang="zh-CN" altLang="zh-CN" sz="1200" b="1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15" name="Group 70">
                <a:extLst>
                  <a:ext uri="{FF2B5EF4-FFF2-40B4-BE49-F238E27FC236}">
                    <a16:creationId xmlns:a16="http://schemas.microsoft.com/office/drawing/2014/main" id="{1A29B5C8-B7DA-4513-9ADE-91B2A9B63D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5" y="1764"/>
                <a:ext cx="552" cy="529"/>
                <a:chOff x="1045" y="1780"/>
                <a:chExt cx="806" cy="773"/>
              </a:xfrm>
            </p:grpSpPr>
            <p:sp>
              <p:nvSpPr>
                <p:cNvPr id="116" name="Freeform 71">
                  <a:extLst>
                    <a:ext uri="{FF2B5EF4-FFF2-40B4-BE49-F238E27FC236}">
                      <a16:creationId xmlns:a16="http://schemas.microsoft.com/office/drawing/2014/main" id="{97121994-CADF-46CA-8F07-9EE95BCBB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5" y="1780"/>
                  <a:ext cx="147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" name="Freeform 72">
                  <a:extLst>
                    <a:ext uri="{FF2B5EF4-FFF2-40B4-BE49-F238E27FC236}">
                      <a16:creationId xmlns:a16="http://schemas.microsoft.com/office/drawing/2014/main" id="{57BB19C8-A772-4EC9-98B7-F6A513CE6E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6" y="1780"/>
                  <a:ext cx="147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" name="Freeform 73">
                  <a:extLst>
                    <a:ext uri="{FF2B5EF4-FFF2-40B4-BE49-F238E27FC236}">
                      <a16:creationId xmlns:a16="http://schemas.microsoft.com/office/drawing/2014/main" id="{A50CB1E6-9DAA-4C9B-81A6-7BDC19ACD6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1" y="1780"/>
                  <a:ext cx="147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" name="Freeform 74">
                  <a:extLst>
                    <a:ext uri="{FF2B5EF4-FFF2-40B4-BE49-F238E27FC236}">
                      <a16:creationId xmlns:a16="http://schemas.microsoft.com/office/drawing/2014/main" id="{8924E8AE-1885-43B1-9FAF-3E578A61AD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7" y="1780"/>
                  <a:ext cx="147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" name="Freeform 75">
                  <a:extLst>
                    <a:ext uri="{FF2B5EF4-FFF2-40B4-BE49-F238E27FC236}">
                      <a16:creationId xmlns:a16="http://schemas.microsoft.com/office/drawing/2014/main" id="{5BBADADC-1760-44A7-B3FA-5EB16A0FBB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2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" name="Freeform 76">
                  <a:extLst>
                    <a:ext uri="{FF2B5EF4-FFF2-40B4-BE49-F238E27FC236}">
                      <a16:creationId xmlns:a16="http://schemas.microsoft.com/office/drawing/2014/main" id="{F2E19F9A-15C9-47B8-A5F6-33C54FCEDF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8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" name="Freeform 77">
                  <a:extLst>
                    <a:ext uri="{FF2B5EF4-FFF2-40B4-BE49-F238E27FC236}">
                      <a16:creationId xmlns:a16="http://schemas.microsoft.com/office/drawing/2014/main" id="{7FB38EC4-A7FB-45D4-878B-DC625730D0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43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" name="Freeform 78">
                  <a:extLst>
                    <a:ext uri="{FF2B5EF4-FFF2-40B4-BE49-F238E27FC236}">
                      <a16:creationId xmlns:a16="http://schemas.microsoft.com/office/drawing/2014/main" id="{2669D1DF-ABD3-456A-8EF7-A53C9AF54D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9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" name="Freeform 79">
                  <a:extLst>
                    <a:ext uri="{FF2B5EF4-FFF2-40B4-BE49-F238E27FC236}">
                      <a16:creationId xmlns:a16="http://schemas.microsoft.com/office/drawing/2014/main" id="{D63A36AA-CC72-4241-AB1F-3290717CC8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4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" name="Freeform 80">
                  <a:extLst>
                    <a:ext uri="{FF2B5EF4-FFF2-40B4-BE49-F238E27FC236}">
                      <a16:creationId xmlns:a16="http://schemas.microsoft.com/office/drawing/2014/main" id="{AF62BD1D-FCEE-4862-BA21-A1C399197B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0" y="1780"/>
                  <a:ext cx="145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" name="Freeform 81">
                  <a:extLst>
                    <a:ext uri="{FF2B5EF4-FFF2-40B4-BE49-F238E27FC236}">
                      <a16:creationId xmlns:a16="http://schemas.microsoft.com/office/drawing/2014/main" id="{5DEE284A-FDB5-4E3F-816B-70427C456F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5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2" name="Group 82">
              <a:extLst>
                <a:ext uri="{FF2B5EF4-FFF2-40B4-BE49-F238E27FC236}">
                  <a16:creationId xmlns:a16="http://schemas.microsoft.com/office/drawing/2014/main" id="{5E8487D4-A495-4A95-A360-445E5F7AC9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7" y="2730"/>
              <a:ext cx="490" cy="497"/>
              <a:chOff x="967" y="1678"/>
              <a:chExt cx="688" cy="700"/>
            </a:xfrm>
          </p:grpSpPr>
          <p:sp>
            <p:nvSpPr>
              <p:cNvPr id="101" name="Text Box 83">
                <a:extLst>
                  <a:ext uri="{FF2B5EF4-FFF2-40B4-BE49-F238E27FC236}">
                    <a16:creationId xmlns:a16="http://schemas.microsoft.com/office/drawing/2014/main" id="{F8592544-878F-4717-8AFD-E509E44E73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7" y="1678"/>
                <a:ext cx="688" cy="700"/>
              </a:xfrm>
              <a:prstGeom prst="rect">
                <a:avLst/>
              </a:prstGeom>
              <a:noFill/>
              <a:ln w="19050">
                <a:solidFill>
                  <a:srgbClr val="00CC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/>
              <a:lstStyle/>
              <a:p>
                <a:pPr algn="ctr">
                  <a:lnSpc>
                    <a:spcPct val="85000"/>
                  </a:lnSpc>
                  <a:spcBef>
                    <a:spcPct val="10000"/>
                  </a:spcBef>
                </a:pPr>
                <a:endParaRPr lang="zh-CN" altLang="zh-CN" sz="1200" b="1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02" name="Group 84">
                <a:extLst>
                  <a:ext uri="{FF2B5EF4-FFF2-40B4-BE49-F238E27FC236}">
                    <a16:creationId xmlns:a16="http://schemas.microsoft.com/office/drawing/2014/main" id="{FC0665B5-3F14-42B0-9AD4-D4DBAEA86F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5" y="1764"/>
                <a:ext cx="552" cy="529"/>
                <a:chOff x="1045" y="1780"/>
                <a:chExt cx="806" cy="773"/>
              </a:xfrm>
            </p:grpSpPr>
            <p:sp>
              <p:nvSpPr>
                <p:cNvPr id="103" name="Freeform 85">
                  <a:extLst>
                    <a:ext uri="{FF2B5EF4-FFF2-40B4-BE49-F238E27FC236}">
                      <a16:creationId xmlns:a16="http://schemas.microsoft.com/office/drawing/2014/main" id="{FC2D50D6-9029-4D88-83BC-D7DA38C865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5" y="1780"/>
                  <a:ext cx="147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4" name="Freeform 86">
                  <a:extLst>
                    <a:ext uri="{FF2B5EF4-FFF2-40B4-BE49-F238E27FC236}">
                      <a16:creationId xmlns:a16="http://schemas.microsoft.com/office/drawing/2014/main" id="{52FEED52-EB38-43FF-8C86-8FD898BB11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6" y="1780"/>
                  <a:ext cx="147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87">
                  <a:extLst>
                    <a:ext uri="{FF2B5EF4-FFF2-40B4-BE49-F238E27FC236}">
                      <a16:creationId xmlns:a16="http://schemas.microsoft.com/office/drawing/2014/main" id="{91E5DD44-BC9E-43C8-BE04-BB3184486C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1" y="1780"/>
                  <a:ext cx="147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88">
                  <a:extLst>
                    <a:ext uri="{FF2B5EF4-FFF2-40B4-BE49-F238E27FC236}">
                      <a16:creationId xmlns:a16="http://schemas.microsoft.com/office/drawing/2014/main" id="{07865058-B010-48BE-A907-DB78795D9E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7" y="1780"/>
                  <a:ext cx="147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" name="Freeform 89">
                  <a:extLst>
                    <a:ext uri="{FF2B5EF4-FFF2-40B4-BE49-F238E27FC236}">
                      <a16:creationId xmlns:a16="http://schemas.microsoft.com/office/drawing/2014/main" id="{BD4EB10B-0347-4BDE-B62D-E484FAD25B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2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90">
                  <a:extLst>
                    <a:ext uri="{FF2B5EF4-FFF2-40B4-BE49-F238E27FC236}">
                      <a16:creationId xmlns:a16="http://schemas.microsoft.com/office/drawing/2014/main" id="{6D5A30B8-6535-4B0B-A7D9-571D87CB32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8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91">
                  <a:extLst>
                    <a:ext uri="{FF2B5EF4-FFF2-40B4-BE49-F238E27FC236}">
                      <a16:creationId xmlns:a16="http://schemas.microsoft.com/office/drawing/2014/main" id="{0EB926A4-FD30-446B-8A46-E67823F528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43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92">
                  <a:extLst>
                    <a:ext uri="{FF2B5EF4-FFF2-40B4-BE49-F238E27FC236}">
                      <a16:creationId xmlns:a16="http://schemas.microsoft.com/office/drawing/2014/main" id="{0DAA2D0C-DFD3-44D2-B38C-243D11BEE7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9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" name="Freeform 93">
                  <a:extLst>
                    <a:ext uri="{FF2B5EF4-FFF2-40B4-BE49-F238E27FC236}">
                      <a16:creationId xmlns:a16="http://schemas.microsoft.com/office/drawing/2014/main" id="{4BE12341-5811-4E0E-8411-87CC8B76AD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4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94">
                  <a:extLst>
                    <a:ext uri="{FF2B5EF4-FFF2-40B4-BE49-F238E27FC236}">
                      <a16:creationId xmlns:a16="http://schemas.microsoft.com/office/drawing/2014/main" id="{B020C10F-DCA3-4C85-A16B-94340F9AD2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0" y="1780"/>
                  <a:ext cx="145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" name="Freeform 95">
                  <a:extLst>
                    <a:ext uri="{FF2B5EF4-FFF2-40B4-BE49-F238E27FC236}">
                      <a16:creationId xmlns:a16="http://schemas.microsoft.com/office/drawing/2014/main" id="{C7371912-6E5A-4203-8F9F-38AC4B040D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5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3" name="Group 96">
              <a:extLst>
                <a:ext uri="{FF2B5EF4-FFF2-40B4-BE49-F238E27FC236}">
                  <a16:creationId xmlns:a16="http://schemas.microsoft.com/office/drawing/2014/main" id="{AB65FC33-860E-45E4-A3EB-AB565B8A3A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87" y="2730"/>
              <a:ext cx="490" cy="497"/>
              <a:chOff x="967" y="1678"/>
              <a:chExt cx="688" cy="700"/>
            </a:xfrm>
          </p:grpSpPr>
          <p:sp>
            <p:nvSpPr>
              <p:cNvPr id="88" name="Text Box 97">
                <a:extLst>
                  <a:ext uri="{FF2B5EF4-FFF2-40B4-BE49-F238E27FC236}">
                    <a16:creationId xmlns:a16="http://schemas.microsoft.com/office/drawing/2014/main" id="{20A96A62-5B5D-4FF8-8A61-94ABCE0D9B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7" y="1678"/>
                <a:ext cx="688" cy="700"/>
              </a:xfrm>
              <a:prstGeom prst="rect">
                <a:avLst/>
              </a:prstGeom>
              <a:noFill/>
              <a:ln w="19050">
                <a:solidFill>
                  <a:srgbClr val="00CC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/>
              <a:lstStyle/>
              <a:p>
                <a:pPr algn="ctr">
                  <a:lnSpc>
                    <a:spcPct val="85000"/>
                  </a:lnSpc>
                  <a:spcBef>
                    <a:spcPct val="10000"/>
                  </a:spcBef>
                </a:pPr>
                <a:endParaRPr lang="zh-CN" altLang="zh-CN" sz="1200" b="1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89" name="Group 98">
                <a:extLst>
                  <a:ext uri="{FF2B5EF4-FFF2-40B4-BE49-F238E27FC236}">
                    <a16:creationId xmlns:a16="http://schemas.microsoft.com/office/drawing/2014/main" id="{AB7E5A89-315B-418B-869C-C81D0548A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5" y="1764"/>
                <a:ext cx="552" cy="529"/>
                <a:chOff x="1045" y="1780"/>
                <a:chExt cx="806" cy="773"/>
              </a:xfrm>
            </p:grpSpPr>
            <p:sp>
              <p:nvSpPr>
                <p:cNvPr id="90" name="Freeform 99">
                  <a:extLst>
                    <a:ext uri="{FF2B5EF4-FFF2-40B4-BE49-F238E27FC236}">
                      <a16:creationId xmlns:a16="http://schemas.microsoft.com/office/drawing/2014/main" id="{B6F35999-F6F5-4110-AF9E-5B174ECC49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5" y="1780"/>
                  <a:ext cx="147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1" name="Freeform 100">
                  <a:extLst>
                    <a:ext uri="{FF2B5EF4-FFF2-40B4-BE49-F238E27FC236}">
                      <a16:creationId xmlns:a16="http://schemas.microsoft.com/office/drawing/2014/main" id="{C9EC5DE0-641A-4264-B547-FE49E6C6AE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6" y="1780"/>
                  <a:ext cx="147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01">
                  <a:extLst>
                    <a:ext uri="{FF2B5EF4-FFF2-40B4-BE49-F238E27FC236}">
                      <a16:creationId xmlns:a16="http://schemas.microsoft.com/office/drawing/2014/main" id="{EEE3F722-F6B4-4D10-8988-C63E063648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1" y="1780"/>
                  <a:ext cx="147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3" name="Freeform 102">
                  <a:extLst>
                    <a:ext uri="{FF2B5EF4-FFF2-40B4-BE49-F238E27FC236}">
                      <a16:creationId xmlns:a16="http://schemas.microsoft.com/office/drawing/2014/main" id="{C6643A25-1191-44F3-B228-A965F47B52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7" y="1780"/>
                  <a:ext cx="147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03">
                  <a:extLst>
                    <a:ext uri="{FF2B5EF4-FFF2-40B4-BE49-F238E27FC236}">
                      <a16:creationId xmlns:a16="http://schemas.microsoft.com/office/drawing/2014/main" id="{C9A01018-A4C7-4D5C-81ED-2F8D010CCB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2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" name="Freeform 104">
                  <a:extLst>
                    <a:ext uri="{FF2B5EF4-FFF2-40B4-BE49-F238E27FC236}">
                      <a16:creationId xmlns:a16="http://schemas.microsoft.com/office/drawing/2014/main" id="{656D617A-9C71-4D3E-8D47-4AC684BCC8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8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05">
                  <a:extLst>
                    <a:ext uri="{FF2B5EF4-FFF2-40B4-BE49-F238E27FC236}">
                      <a16:creationId xmlns:a16="http://schemas.microsoft.com/office/drawing/2014/main" id="{317EBCAA-FC91-44A4-BA5E-5E089BE825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43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06">
                  <a:extLst>
                    <a:ext uri="{FF2B5EF4-FFF2-40B4-BE49-F238E27FC236}">
                      <a16:creationId xmlns:a16="http://schemas.microsoft.com/office/drawing/2014/main" id="{5000A1C2-5183-4C17-8A02-FF280D7178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9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07">
                  <a:extLst>
                    <a:ext uri="{FF2B5EF4-FFF2-40B4-BE49-F238E27FC236}">
                      <a16:creationId xmlns:a16="http://schemas.microsoft.com/office/drawing/2014/main" id="{7CAE07AB-CD96-42F7-945C-84580181D9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4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8">
                  <a:extLst>
                    <a:ext uri="{FF2B5EF4-FFF2-40B4-BE49-F238E27FC236}">
                      <a16:creationId xmlns:a16="http://schemas.microsoft.com/office/drawing/2014/main" id="{DF1A4B8C-4DFA-48B8-BF90-CF57821C39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0" y="1780"/>
                  <a:ext cx="145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0" name="Freeform 109">
                  <a:extLst>
                    <a:ext uri="{FF2B5EF4-FFF2-40B4-BE49-F238E27FC236}">
                      <a16:creationId xmlns:a16="http://schemas.microsoft.com/office/drawing/2014/main" id="{B0905293-89C6-4F82-8C9A-849175266E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5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Group 110">
              <a:extLst>
                <a:ext uri="{FF2B5EF4-FFF2-40B4-BE49-F238E27FC236}">
                  <a16:creationId xmlns:a16="http://schemas.microsoft.com/office/drawing/2014/main" id="{1DBCA029-CD38-4D22-A4C9-E589212F44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83" y="2730"/>
              <a:ext cx="489" cy="497"/>
              <a:chOff x="967" y="1678"/>
              <a:chExt cx="688" cy="700"/>
            </a:xfrm>
          </p:grpSpPr>
          <p:sp>
            <p:nvSpPr>
              <p:cNvPr id="75" name="Text Box 111">
                <a:extLst>
                  <a:ext uri="{FF2B5EF4-FFF2-40B4-BE49-F238E27FC236}">
                    <a16:creationId xmlns:a16="http://schemas.microsoft.com/office/drawing/2014/main" id="{469653C3-BFF2-4137-9A65-1B2E736983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7" y="1678"/>
                <a:ext cx="688" cy="700"/>
              </a:xfrm>
              <a:prstGeom prst="rect">
                <a:avLst/>
              </a:prstGeom>
              <a:noFill/>
              <a:ln w="19050">
                <a:solidFill>
                  <a:srgbClr val="00CC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/>
              <a:lstStyle/>
              <a:p>
                <a:pPr algn="ctr">
                  <a:lnSpc>
                    <a:spcPct val="85000"/>
                  </a:lnSpc>
                  <a:spcBef>
                    <a:spcPct val="10000"/>
                  </a:spcBef>
                </a:pPr>
                <a:endParaRPr lang="zh-CN" altLang="zh-CN" sz="1200" b="1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76" name="Group 112">
                <a:extLst>
                  <a:ext uri="{FF2B5EF4-FFF2-40B4-BE49-F238E27FC236}">
                    <a16:creationId xmlns:a16="http://schemas.microsoft.com/office/drawing/2014/main" id="{0947B7A6-AD78-473C-ABE5-60454B9333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5" y="1764"/>
                <a:ext cx="552" cy="529"/>
                <a:chOff x="1045" y="1780"/>
                <a:chExt cx="806" cy="773"/>
              </a:xfrm>
            </p:grpSpPr>
            <p:sp>
              <p:nvSpPr>
                <p:cNvPr id="77" name="Freeform 113">
                  <a:extLst>
                    <a:ext uri="{FF2B5EF4-FFF2-40B4-BE49-F238E27FC236}">
                      <a16:creationId xmlns:a16="http://schemas.microsoft.com/office/drawing/2014/main" id="{375DF004-2A64-403A-A59E-BF527978BB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5" y="1780"/>
                  <a:ext cx="147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8" name="Freeform 114">
                  <a:extLst>
                    <a:ext uri="{FF2B5EF4-FFF2-40B4-BE49-F238E27FC236}">
                      <a16:creationId xmlns:a16="http://schemas.microsoft.com/office/drawing/2014/main" id="{0CC1AC18-AFBE-46F9-BEF3-8517131D76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6" y="1780"/>
                  <a:ext cx="147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9" name="Freeform 115">
                  <a:extLst>
                    <a:ext uri="{FF2B5EF4-FFF2-40B4-BE49-F238E27FC236}">
                      <a16:creationId xmlns:a16="http://schemas.microsoft.com/office/drawing/2014/main" id="{7267B8D8-7305-4BF4-AD8E-4FFC76C3B3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1" y="1780"/>
                  <a:ext cx="147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0" name="Freeform 116">
                  <a:extLst>
                    <a:ext uri="{FF2B5EF4-FFF2-40B4-BE49-F238E27FC236}">
                      <a16:creationId xmlns:a16="http://schemas.microsoft.com/office/drawing/2014/main" id="{17218C63-220F-402A-8ECD-EB7269539A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7" y="1780"/>
                  <a:ext cx="147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17">
                  <a:extLst>
                    <a:ext uri="{FF2B5EF4-FFF2-40B4-BE49-F238E27FC236}">
                      <a16:creationId xmlns:a16="http://schemas.microsoft.com/office/drawing/2014/main" id="{EA615CB2-93D1-43DA-963A-0F1DBCAAE4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2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18">
                  <a:extLst>
                    <a:ext uri="{FF2B5EF4-FFF2-40B4-BE49-F238E27FC236}">
                      <a16:creationId xmlns:a16="http://schemas.microsoft.com/office/drawing/2014/main" id="{B8EF317F-3839-4FB8-BF7F-58454CBA2A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8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19">
                  <a:extLst>
                    <a:ext uri="{FF2B5EF4-FFF2-40B4-BE49-F238E27FC236}">
                      <a16:creationId xmlns:a16="http://schemas.microsoft.com/office/drawing/2014/main" id="{0BE650AF-E7B3-400A-90D1-68951EFF73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43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4" name="Freeform 120">
                  <a:extLst>
                    <a:ext uri="{FF2B5EF4-FFF2-40B4-BE49-F238E27FC236}">
                      <a16:creationId xmlns:a16="http://schemas.microsoft.com/office/drawing/2014/main" id="{4ABAF0B7-F4BA-4F1B-B4D2-119865D769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9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5" name="Freeform 121">
                  <a:extLst>
                    <a:ext uri="{FF2B5EF4-FFF2-40B4-BE49-F238E27FC236}">
                      <a16:creationId xmlns:a16="http://schemas.microsoft.com/office/drawing/2014/main" id="{0A24013F-36EB-4D6A-9956-D5F251E24F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4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22">
                  <a:extLst>
                    <a:ext uri="{FF2B5EF4-FFF2-40B4-BE49-F238E27FC236}">
                      <a16:creationId xmlns:a16="http://schemas.microsoft.com/office/drawing/2014/main" id="{A33A9BCC-1696-42F7-9F40-DA76187169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0" y="1780"/>
                  <a:ext cx="145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7" name="Freeform 123">
                  <a:extLst>
                    <a:ext uri="{FF2B5EF4-FFF2-40B4-BE49-F238E27FC236}">
                      <a16:creationId xmlns:a16="http://schemas.microsoft.com/office/drawing/2014/main" id="{A028AFDF-85CE-4CAF-9E24-BFFCE9148C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5" y="1780"/>
                  <a:ext cx="146" cy="773"/>
                </a:xfrm>
                <a:custGeom>
                  <a:avLst/>
                  <a:gdLst>
                    <a:gd name="T0" fmla="*/ 56 w 208"/>
                    <a:gd name="T1" fmla="*/ 0 h 1536"/>
                    <a:gd name="T2" fmla="*/ 200 w 208"/>
                    <a:gd name="T3" fmla="*/ 192 h 1536"/>
                    <a:gd name="T4" fmla="*/ 8 w 208"/>
                    <a:gd name="T5" fmla="*/ 336 h 1536"/>
                    <a:gd name="T6" fmla="*/ 152 w 208"/>
                    <a:gd name="T7" fmla="*/ 528 h 1536"/>
                    <a:gd name="T8" fmla="*/ 8 w 208"/>
                    <a:gd name="T9" fmla="*/ 720 h 1536"/>
                    <a:gd name="T10" fmla="*/ 152 w 208"/>
                    <a:gd name="T11" fmla="*/ 816 h 1536"/>
                    <a:gd name="T12" fmla="*/ 56 w 208"/>
                    <a:gd name="T13" fmla="*/ 960 h 1536"/>
                    <a:gd name="T14" fmla="*/ 152 w 208"/>
                    <a:gd name="T15" fmla="*/ 1104 h 1536"/>
                    <a:gd name="T16" fmla="*/ 8 w 208"/>
                    <a:gd name="T17" fmla="*/ 1248 h 1536"/>
                    <a:gd name="T18" fmla="*/ 104 w 208"/>
                    <a:gd name="T19" fmla="*/ 1344 h 1536"/>
                    <a:gd name="T20" fmla="*/ 56 w 208"/>
                    <a:gd name="T21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27" name="Text Box 124">
            <a:extLst>
              <a:ext uri="{FF2B5EF4-FFF2-40B4-BE49-F238E27FC236}">
                <a16:creationId xmlns:a16="http://schemas.microsoft.com/office/drawing/2014/main" id="{68054A6E-1ACE-467F-8CD3-43CC7D9F4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" y="3714750"/>
            <a:ext cx="3860800" cy="69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>
                        <a:alpha val="50000"/>
                      </a:schemeClr>
                    </a:gs>
                    <a:gs pos="100000">
                      <a:schemeClr val="bg1">
                        <a:alpha val="49001"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zh-CN" sz="1800" b="1"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GPU Parallel Kernel</a:t>
            </a:r>
          </a:p>
          <a:p>
            <a:pPr algn="ctr">
              <a:spcBef>
                <a:spcPct val="20000"/>
              </a:spcBef>
            </a:pPr>
            <a:r>
              <a:rPr lang="en-US" altLang="zh-CN" sz="1800" b="1"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KernelA&lt;&lt;&lt; nBlk, nTid &gt;&gt;&gt;(args);</a:t>
            </a:r>
          </a:p>
        </p:txBody>
      </p:sp>
      <p:sp>
        <p:nvSpPr>
          <p:cNvPr id="128" name="Freeform 125">
            <a:extLst>
              <a:ext uri="{FF2B5EF4-FFF2-40B4-BE49-F238E27FC236}">
                <a16:creationId xmlns:a16="http://schemas.microsoft.com/office/drawing/2014/main" id="{C60DD444-1816-4072-9B6B-1490D4BFC4D0}"/>
              </a:ext>
            </a:extLst>
          </p:cNvPr>
          <p:cNvSpPr>
            <a:spLocks noChangeAspect="1"/>
          </p:cNvSpPr>
          <p:nvPr/>
        </p:nvSpPr>
        <p:spPr bwMode="auto">
          <a:xfrm>
            <a:off x="6399213" y="2749550"/>
            <a:ext cx="73025" cy="808038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" name="Text Box 126">
            <a:extLst>
              <a:ext uri="{FF2B5EF4-FFF2-40B4-BE49-F238E27FC236}">
                <a16:creationId xmlns:a16="http://schemas.microsoft.com/office/drawing/2014/main" id="{3280F4DE-51ED-46E3-A2AE-AFF484B4D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188" y="5151438"/>
            <a:ext cx="9112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98B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800" b="1">
                <a:solidFill>
                  <a:srgbClr val="00CC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Grid 1</a:t>
            </a:r>
          </a:p>
        </p:txBody>
      </p:sp>
      <p:sp>
        <p:nvSpPr>
          <p:cNvPr id="130" name="Text Box 127">
            <a:extLst>
              <a:ext uri="{FF2B5EF4-FFF2-40B4-BE49-F238E27FC236}">
                <a16:creationId xmlns:a16="http://schemas.microsoft.com/office/drawing/2014/main" id="{25013581-F9E5-4386-B369-9AB04715A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325" y="4897438"/>
            <a:ext cx="2293938" cy="32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>
                        <a:alpha val="50000"/>
                      </a:schemeClr>
                    </a:gs>
                    <a:gs pos="100000">
                      <a:schemeClr val="bg1">
                        <a:alpha val="49001"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spcBef>
                <a:spcPct val="10000"/>
              </a:spcBef>
            </a:pPr>
            <a:r>
              <a:rPr lang="en-US" altLang="zh-CN" sz="1800" b="1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CPU Serial Code</a:t>
            </a:r>
          </a:p>
        </p:txBody>
      </p:sp>
      <p:sp>
        <p:nvSpPr>
          <p:cNvPr id="131" name="Freeform 128">
            <a:extLst>
              <a:ext uri="{FF2B5EF4-FFF2-40B4-BE49-F238E27FC236}">
                <a16:creationId xmlns:a16="http://schemas.microsoft.com/office/drawing/2014/main" id="{1EAEF56A-68D9-4B41-8941-964F61F56BD4}"/>
              </a:ext>
            </a:extLst>
          </p:cNvPr>
          <p:cNvSpPr>
            <a:spLocks noChangeAspect="1"/>
          </p:cNvSpPr>
          <p:nvPr/>
        </p:nvSpPr>
        <p:spPr bwMode="auto">
          <a:xfrm>
            <a:off x="6399213" y="4656138"/>
            <a:ext cx="73025" cy="808037"/>
          </a:xfrm>
          <a:custGeom>
            <a:avLst/>
            <a:gdLst>
              <a:gd name="T0" fmla="*/ 56 w 208"/>
              <a:gd name="T1" fmla="*/ 0 h 1536"/>
              <a:gd name="T2" fmla="*/ 200 w 208"/>
              <a:gd name="T3" fmla="*/ 192 h 1536"/>
              <a:gd name="T4" fmla="*/ 8 w 208"/>
              <a:gd name="T5" fmla="*/ 336 h 1536"/>
              <a:gd name="T6" fmla="*/ 152 w 208"/>
              <a:gd name="T7" fmla="*/ 528 h 1536"/>
              <a:gd name="T8" fmla="*/ 8 w 208"/>
              <a:gd name="T9" fmla="*/ 720 h 1536"/>
              <a:gd name="T10" fmla="*/ 152 w 208"/>
              <a:gd name="T11" fmla="*/ 816 h 1536"/>
              <a:gd name="T12" fmla="*/ 56 w 208"/>
              <a:gd name="T13" fmla="*/ 960 h 1536"/>
              <a:gd name="T14" fmla="*/ 152 w 208"/>
              <a:gd name="T15" fmla="*/ 1104 h 1536"/>
              <a:gd name="T16" fmla="*/ 8 w 208"/>
              <a:gd name="T17" fmla="*/ 1248 h 1536"/>
              <a:gd name="T18" fmla="*/ 104 w 208"/>
              <a:gd name="T19" fmla="*/ 1344 h 1536"/>
              <a:gd name="T20" fmla="*/ 56 w 208"/>
              <a:gd name="T21" fmla="*/ 1536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2" name="Text Box 129">
            <a:extLst>
              <a:ext uri="{FF2B5EF4-FFF2-40B4-BE49-F238E27FC236}">
                <a16:creationId xmlns:a16="http://schemas.microsoft.com/office/drawing/2014/main" id="{C4F3CDC7-0AEB-41E9-87AF-815F6940B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" y="5634038"/>
            <a:ext cx="3860800" cy="69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>
                        <a:alpha val="50000"/>
                      </a:schemeClr>
                    </a:gs>
                    <a:gs pos="100000">
                      <a:schemeClr val="bg1">
                        <a:alpha val="49001"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zh-CN" sz="1800" b="1"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GPU Parallel Kernel </a:t>
            </a:r>
          </a:p>
          <a:p>
            <a:pPr algn="ctr">
              <a:spcBef>
                <a:spcPct val="20000"/>
              </a:spcBef>
            </a:pPr>
            <a:r>
              <a:rPr lang="en-US" altLang="zh-CN" sz="1800" b="1"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KernelB&lt;&lt;&lt; nBlk, nTid &gt;&gt;&gt;(args);</a:t>
            </a:r>
          </a:p>
        </p:txBody>
      </p:sp>
    </p:spTree>
    <p:extLst>
      <p:ext uri="{BB962C8B-B14F-4D97-AF65-F5344CB8AC3E}">
        <p14:creationId xmlns:p14="http://schemas.microsoft.com/office/powerpoint/2010/main" val="4089347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C74D1BF-CFE9-45F8-A865-39883C08F019}"/>
              </a:ext>
            </a:extLst>
          </p:cNvPr>
          <p:cNvSpPr txBox="1">
            <a:spLocks noChangeArrowheads="1"/>
          </p:cNvSpPr>
          <p:nvPr/>
        </p:nvSpPr>
        <p:spPr>
          <a:xfrm>
            <a:off x="371573" y="490197"/>
            <a:ext cx="8382000" cy="1066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>
                <a:ea typeface="宋体" panose="02010600030101010101" pitchFamily="2" charset="-122"/>
              </a:rPr>
              <a:t>CUDA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A27D51-E690-4ECD-A4C8-BF380DEC4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046" y="1166044"/>
            <a:ext cx="3600450" cy="41719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687FE47-17CC-4EDB-B470-0C486F2D7A18}"/>
              </a:ext>
            </a:extLst>
          </p:cNvPr>
          <p:cNvSpPr/>
          <p:nvPr/>
        </p:nvSpPr>
        <p:spPr>
          <a:xfrm>
            <a:off x="368710" y="1470290"/>
            <a:ext cx="4065638" cy="2404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thread</a:t>
            </a:r>
            <a:r>
              <a:rPr lang="zh-CN" altLang="en-US" dirty="0"/>
              <a:t>：一个</a:t>
            </a:r>
            <a:r>
              <a:rPr lang="en-US" altLang="zh-CN" dirty="0"/>
              <a:t>CUDA</a:t>
            </a:r>
            <a:r>
              <a:rPr lang="zh-CN" altLang="en-US" dirty="0"/>
              <a:t>的并行程序会被以许多个</a:t>
            </a:r>
            <a:r>
              <a:rPr lang="en-US" altLang="zh-CN" dirty="0"/>
              <a:t>threads</a:t>
            </a:r>
            <a:r>
              <a:rPr lang="zh-CN" altLang="en-US" dirty="0"/>
              <a:t>来执行。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block</a:t>
            </a:r>
            <a:r>
              <a:rPr lang="zh-CN" altLang="en-US" dirty="0"/>
              <a:t>：数个</a:t>
            </a:r>
            <a:r>
              <a:rPr lang="en-US" altLang="zh-CN" dirty="0"/>
              <a:t>threads</a:t>
            </a:r>
            <a:r>
              <a:rPr lang="zh-CN" altLang="en-US" dirty="0"/>
              <a:t>会被群组成一个</a:t>
            </a:r>
            <a:r>
              <a:rPr lang="en-US" altLang="zh-CN" dirty="0"/>
              <a:t>block</a:t>
            </a:r>
            <a:r>
              <a:rPr lang="zh-CN" altLang="en-US" dirty="0"/>
              <a:t>，同一个</a:t>
            </a:r>
            <a:r>
              <a:rPr lang="en-US" altLang="zh-CN" dirty="0"/>
              <a:t>block</a:t>
            </a:r>
            <a:r>
              <a:rPr lang="zh-CN" altLang="en-US" dirty="0"/>
              <a:t>中的</a:t>
            </a:r>
            <a:r>
              <a:rPr lang="en-US" altLang="zh-CN" dirty="0"/>
              <a:t>threads</a:t>
            </a:r>
            <a:r>
              <a:rPr lang="zh-CN" altLang="en-US" dirty="0"/>
              <a:t>可以同步，也可以通过</a:t>
            </a:r>
            <a:r>
              <a:rPr lang="en-US" altLang="zh-CN" dirty="0"/>
              <a:t>shared memory</a:t>
            </a:r>
            <a:r>
              <a:rPr lang="zh-CN" altLang="en-US" dirty="0"/>
              <a:t>通信。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grid</a:t>
            </a:r>
            <a:r>
              <a:rPr lang="zh-CN" altLang="en-US" dirty="0"/>
              <a:t>：多个</a:t>
            </a:r>
            <a:r>
              <a:rPr lang="en-US" altLang="zh-CN" dirty="0"/>
              <a:t>blocks</a:t>
            </a:r>
            <a:r>
              <a:rPr lang="zh-CN" altLang="en-US" dirty="0"/>
              <a:t>则会再构成</a:t>
            </a:r>
            <a:r>
              <a:rPr lang="en-US" altLang="zh-CN" dirty="0"/>
              <a:t>grid</a:t>
            </a:r>
            <a:r>
              <a:rPr lang="zh-CN" altLang="en-US" dirty="0"/>
              <a:t>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B4C1C8-1A39-45F5-87B9-3B2C5BA29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1" y="5095874"/>
            <a:ext cx="5600298" cy="152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15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B6BA217-1420-408A-AA13-93A7D60A6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88" y="108309"/>
            <a:ext cx="3886200" cy="53435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0D0DB17-D1BB-4664-A95D-E535366A3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76" r="-1245" b="4417"/>
          <a:stretch/>
        </p:blipFill>
        <p:spPr>
          <a:xfrm>
            <a:off x="4709838" y="3628105"/>
            <a:ext cx="4001541" cy="31463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839913-8BC8-4004-8B46-279A345219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5" t="3177" r="2402" b="4311"/>
          <a:stretch/>
        </p:blipFill>
        <p:spPr>
          <a:xfrm>
            <a:off x="4532672" y="108154"/>
            <a:ext cx="4345858" cy="348062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F94F8FC-10B2-4336-BC68-56C32D56707E}"/>
              </a:ext>
            </a:extLst>
          </p:cNvPr>
          <p:cNvSpPr/>
          <p:nvPr/>
        </p:nvSpPr>
        <p:spPr>
          <a:xfrm>
            <a:off x="442405" y="5840050"/>
            <a:ext cx="37417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ardware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software</a:t>
            </a:r>
          </a:p>
        </p:txBody>
      </p:sp>
    </p:spTree>
    <p:extLst>
      <p:ext uri="{BB962C8B-B14F-4D97-AF65-F5344CB8AC3E}">
        <p14:creationId xmlns:p14="http://schemas.microsoft.com/office/powerpoint/2010/main" val="548933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7676720-167B-4A20-B9AD-78948E87D6DB}"/>
              </a:ext>
            </a:extLst>
          </p:cNvPr>
          <p:cNvSpPr txBox="1">
            <a:spLocks noChangeArrowheads="1"/>
          </p:cNvSpPr>
          <p:nvPr/>
        </p:nvSpPr>
        <p:spPr>
          <a:xfrm>
            <a:off x="371573" y="490197"/>
            <a:ext cx="8382000" cy="1066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>
                <a:ea typeface="宋体" panose="02010600030101010101" pitchFamily="2" charset="-122"/>
              </a:rPr>
              <a:t>CUDA Devices and Threads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B52D4C6-69FE-44D7-94DE-5329A0364B87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379459"/>
            <a:ext cx="8382000" cy="50053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altLang="zh-CN" sz="2400" dirty="0">
                <a:ea typeface="宋体" panose="02010600030101010101" pitchFamily="2" charset="-122"/>
              </a:rPr>
              <a:t>A compute</a:t>
            </a:r>
            <a:r>
              <a:rPr lang="en-US" altLang="zh-CN" sz="2400" dirty="0">
                <a:solidFill>
                  <a:schemeClr val="accent2"/>
                </a:solidFill>
                <a:ea typeface="宋体" panose="02010600030101010101" pitchFamily="2" charset="-122"/>
              </a:rPr>
              <a:t> device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974725" lvl="1" indent="-403225"/>
            <a:r>
              <a:rPr lang="en-US" altLang="zh-CN" sz="2000" dirty="0">
                <a:ea typeface="宋体" panose="02010600030101010101" pitchFamily="2" charset="-122"/>
              </a:rPr>
              <a:t>Is a coprocessor to the CPU or </a:t>
            </a:r>
            <a:r>
              <a:rPr lang="en-US" altLang="zh-CN" sz="2000" dirty="0">
                <a:solidFill>
                  <a:schemeClr val="accent2"/>
                </a:solidFill>
                <a:ea typeface="宋体" panose="02010600030101010101" pitchFamily="2" charset="-122"/>
              </a:rPr>
              <a:t>host</a:t>
            </a:r>
          </a:p>
          <a:p>
            <a:pPr marL="974725" lvl="1" indent="-403225"/>
            <a:r>
              <a:rPr lang="en-US" altLang="zh-CN" sz="2000" dirty="0">
                <a:ea typeface="宋体" panose="02010600030101010101" pitchFamily="2" charset="-122"/>
              </a:rPr>
              <a:t>Has its own DRAM (</a:t>
            </a:r>
            <a:r>
              <a:rPr lang="en-US" altLang="zh-CN" sz="2000" dirty="0">
                <a:solidFill>
                  <a:schemeClr val="accent2"/>
                </a:solidFill>
                <a:ea typeface="宋体" panose="02010600030101010101" pitchFamily="2" charset="-122"/>
              </a:rPr>
              <a:t>device memory</a:t>
            </a:r>
            <a:r>
              <a:rPr lang="en-US" altLang="zh-CN" sz="2000" dirty="0">
                <a:ea typeface="宋体" panose="02010600030101010101" pitchFamily="2" charset="-122"/>
              </a:rPr>
              <a:t>)</a:t>
            </a:r>
          </a:p>
          <a:p>
            <a:pPr marL="974725" lvl="1" indent="-403225"/>
            <a:r>
              <a:rPr lang="en-US" altLang="zh-CN" sz="2000" dirty="0">
                <a:ea typeface="宋体" panose="02010600030101010101" pitchFamily="2" charset="-122"/>
              </a:rPr>
              <a:t>Runs many </a:t>
            </a:r>
            <a:r>
              <a:rPr lang="en-US" altLang="zh-CN" sz="2000" dirty="0">
                <a:solidFill>
                  <a:schemeClr val="accent2"/>
                </a:solidFill>
                <a:ea typeface="宋体" panose="02010600030101010101" pitchFamily="2" charset="-122"/>
              </a:rPr>
              <a:t>threads</a:t>
            </a:r>
            <a:r>
              <a:rPr lang="en-US" altLang="zh-CN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  <a:ea typeface="宋体" panose="02010600030101010101" pitchFamily="2" charset="-122"/>
              </a:rPr>
              <a:t>in parallel</a:t>
            </a:r>
          </a:p>
          <a:p>
            <a:pPr marL="974725" lvl="1" indent="-403225"/>
            <a:r>
              <a:rPr lang="en-US" altLang="zh-CN" sz="2000" dirty="0">
                <a:ea typeface="宋体" panose="02010600030101010101" pitchFamily="2" charset="-122"/>
              </a:rPr>
              <a:t>Is typically a </a:t>
            </a:r>
            <a:r>
              <a:rPr lang="en-US" altLang="zh-CN" sz="2000" dirty="0">
                <a:solidFill>
                  <a:schemeClr val="accent2"/>
                </a:solidFill>
                <a:ea typeface="宋体" panose="02010600030101010101" pitchFamily="2" charset="-122"/>
              </a:rPr>
              <a:t>GPU</a:t>
            </a:r>
            <a:r>
              <a:rPr lang="en-US" altLang="zh-CN" sz="2000" dirty="0">
                <a:ea typeface="宋体" panose="02010600030101010101" pitchFamily="2" charset="-122"/>
              </a:rPr>
              <a:t> but can also be another type of  parallel processing device </a:t>
            </a:r>
          </a:p>
          <a:p>
            <a:pPr marL="457200" indent="-457200"/>
            <a:r>
              <a:rPr lang="en-US" altLang="zh-CN" sz="2400" dirty="0">
                <a:ea typeface="宋体" panose="02010600030101010101" pitchFamily="2" charset="-122"/>
              </a:rPr>
              <a:t>Data-parallel portions of an application are expressed as device </a:t>
            </a:r>
            <a:r>
              <a:rPr lang="en-US" altLang="zh-CN" sz="2400" dirty="0">
                <a:solidFill>
                  <a:schemeClr val="accent2"/>
                </a:solidFill>
                <a:ea typeface="宋体" panose="02010600030101010101" pitchFamily="2" charset="-122"/>
              </a:rPr>
              <a:t>kernels</a:t>
            </a:r>
            <a:r>
              <a:rPr lang="en-US" altLang="zh-CN" sz="2400" dirty="0">
                <a:ea typeface="宋体" panose="02010600030101010101" pitchFamily="2" charset="-122"/>
              </a:rPr>
              <a:t> which run on many threads</a:t>
            </a:r>
          </a:p>
          <a:p>
            <a:pPr marL="457200" indent="-457200"/>
            <a:r>
              <a:rPr lang="en-US" altLang="zh-CN" sz="2400" dirty="0">
                <a:ea typeface="宋体" panose="02010600030101010101" pitchFamily="2" charset="-122"/>
              </a:rPr>
              <a:t>Differences between GPU and CPU threads </a:t>
            </a:r>
          </a:p>
          <a:p>
            <a:pPr marL="974725" lvl="1" indent="-403225"/>
            <a:r>
              <a:rPr lang="en-US" altLang="zh-CN" sz="2000" dirty="0">
                <a:ea typeface="宋体" panose="02010600030101010101" pitchFamily="2" charset="-122"/>
              </a:rPr>
              <a:t>GPU threads are extremely lightweight</a:t>
            </a:r>
          </a:p>
          <a:p>
            <a:pPr marL="1431925" lvl="2" indent="-342900"/>
            <a:r>
              <a:rPr lang="en-US" altLang="zh-CN" sz="1800" dirty="0">
                <a:ea typeface="宋体" panose="02010600030101010101" pitchFamily="2" charset="-122"/>
              </a:rPr>
              <a:t>Very little creation overhead</a:t>
            </a:r>
          </a:p>
          <a:p>
            <a:pPr marL="974725" lvl="1" indent="-403225"/>
            <a:r>
              <a:rPr lang="en-US" altLang="zh-CN" sz="2000" dirty="0">
                <a:ea typeface="宋体" panose="02010600030101010101" pitchFamily="2" charset="-122"/>
              </a:rPr>
              <a:t>GPU needs 1000s of threads for full efficiency</a:t>
            </a:r>
          </a:p>
          <a:p>
            <a:pPr marL="1431925" lvl="2" indent="-342900"/>
            <a:r>
              <a:rPr lang="en-US" altLang="zh-CN" sz="1800" dirty="0">
                <a:ea typeface="宋体" panose="02010600030101010101" pitchFamily="2" charset="-122"/>
              </a:rPr>
              <a:t>Multi-core CPU needs only a few</a:t>
            </a:r>
          </a:p>
        </p:txBody>
      </p:sp>
    </p:spTree>
    <p:extLst>
      <p:ext uri="{BB962C8B-B14F-4D97-AF65-F5344CB8AC3E}">
        <p14:creationId xmlns:p14="http://schemas.microsoft.com/office/powerpoint/2010/main" val="2454674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3B1CABA-6EA5-491B-90AB-70A73BD979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155" y="134332"/>
            <a:ext cx="8305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14400" eaLnBrk="1" hangingPunct="1"/>
            <a:r>
              <a:rPr lang="en-US" altLang="zh-CN" kern="0" dirty="0">
                <a:ea typeface="宋体" panose="02010600030101010101" pitchFamily="2" charset="-122"/>
              </a:rPr>
              <a:t>CUDA Extends C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1CA0100-1E80-44EE-A567-42050D708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080" y="1529499"/>
            <a:ext cx="33115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/>
            <a:r>
              <a:rPr lang="en-US" altLang="zh-CN" sz="2000" b="1" kern="0" dirty="0" err="1">
                <a:ea typeface="宋体" panose="02010600030101010101" pitchFamily="2" charset="-122"/>
              </a:rPr>
              <a:t>Declspecs</a:t>
            </a:r>
            <a:endParaRPr lang="en-US" altLang="zh-CN" sz="2000" b="1" kern="0" dirty="0">
              <a:ea typeface="宋体" panose="02010600030101010101" pitchFamily="2" charset="-122"/>
            </a:endParaRPr>
          </a:p>
          <a:p>
            <a:pPr lvl="1" defTabSz="914400" eaLnBrk="1" hangingPunct="1"/>
            <a:r>
              <a:rPr lang="en-US" altLang="zh-CN" sz="1800" b="1" kern="0" dirty="0">
                <a:ea typeface="宋体" panose="02010600030101010101" pitchFamily="2" charset="-122"/>
              </a:rPr>
              <a:t>global, device, shared, local, constant</a:t>
            </a:r>
          </a:p>
          <a:p>
            <a:pPr defTabSz="914400" eaLnBrk="1" hangingPunct="1"/>
            <a:endParaRPr lang="en-US" altLang="zh-CN" sz="2000" b="1" kern="0" dirty="0">
              <a:ea typeface="宋体" panose="02010600030101010101" pitchFamily="2" charset="-122"/>
            </a:endParaRPr>
          </a:p>
          <a:p>
            <a:pPr defTabSz="914400" eaLnBrk="1" hangingPunct="1"/>
            <a:r>
              <a:rPr lang="en-US" altLang="zh-CN" sz="2000" b="1" kern="0" dirty="0">
                <a:ea typeface="宋体" panose="02010600030101010101" pitchFamily="2" charset="-122"/>
              </a:rPr>
              <a:t>Keywords</a:t>
            </a:r>
          </a:p>
          <a:p>
            <a:pPr lvl="1" defTabSz="914400" eaLnBrk="1" hangingPunct="1"/>
            <a:r>
              <a:rPr lang="en-US" altLang="zh-CN" sz="1800" b="1" kern="0" dirty="0" err="1">
                <a:ea typeface="宋体" panose="02010600030101010101" pitchFamily="2" charset="-122"/>
              </a:rPr>
              <a:t>threadIdx</a:t>
            </a:r>
            <a:r>
              <a:rPr lang="en-US" altLang="zh-CN" sz="1800" b="1" kern="0" dirty="0">
                <a:ea typeface="宋体" panose="02010600030101010101" pitchFamily="2" charset="-122"/>
              </a:rPr>
              <a:t>, </a:t>
            </a:r>
            <a:r>
              <a:rPr lang="en-US" altLang="zh-CN" sz="1800" b="1" kern="0" dirty="0" err="1">
                <a:ea typeface="宋体" panose="02010600030101010101" pitchFamily="2" charset="-122"/>
              </a:rPr>
              <a:t>blockIdx</a:t>
            </a:r>
            <a:endParaRPr lang="en-US" altLang="zh-CN" sz="1800" b="1" kern="0" dirty="0">
              <a:ea typeface="宋体" panose="02010600030101010101" pitchFamily="2" charset="-122"/>
            </a:endParaRPr>
          </a:p>
          <a:p>
            <a:pPr defTabSz="914400" eaLnBrk="1" hangingPunct="1"/>
            <a:r>
              <a:rPr lang="en-US" altLang="zh-CN" sz="2000" b="1" kern="0" dirty="0" err="1">
                <a:ea typeface="宋体" panose="02010600030101010101" pitchFamily="2" charset="-122"/>
              </a:rPr>
              <a:t>Intrinsics</a:t>
            </a:r>
            <a:endParaRPr lang="en-US" altLang="zh-CN" sz="2000" b="1" kern="0" dirty="0">
              <a:ea typeface="宋体" panose="02010600030101010101" pitchFamily="2" charset="-122"/>
            </a:endParaRPr>
          </a:p>
          <a:p>
            <a:pPr lvl="1" defTabSz="914400" eaLnBrk="1" hangingPunct="1"/>
            <a:r>
              <a:rPr lang="en-US" altLang="zh-CN" sz="1800" b="1" kern="0" dirty="0">
                <a:ea typeface="宋体" panose="02010600030101010101" pitchFamily="2" charset="-122"/>
              </a:rPr>
              <a:t>__</a:t>
            </a:r>
            <a:r>
              <a:rPr lang="en-US" altLang="zh-CN" sz="1800" b="1" kern="0" dirty="0" err="1">
                <a:ea typeface="宋体" panose="02010600030101010101" pitchFamily="2" charset="-122"/>
              </a:rPr>
              <a:t>syncthreads</a:t>
            </a:r>
            <a:endParaRPr lang="en-US" altLang="zh-CN" sz="1800" b="1" kern="0" dirty="0">
              <a:ea typeface="宋体" panose="02010600030101010101" pitchFamily="2" charset="-122"/>
            </a:endParaRPr>
          </a:p>
          <a:p>
            <a:pPr defTabSz="914400" eaLnBrk="1" hangingPunct="1"/>
            <a:endParaRPr lang="en-US" altLang="zh-CN" sz="2000" b="1" kern="0" dirty="0">
              <a:ea typeface="宋体" panose="02010600030101010101" pitchFamily="2" charset="-122"/>
            </a:endParaRPr>
          </a:p>
          <a:p>
            <a:pPr defTabSz="914400" eaLnBrk="1" hangingPunct="1"/>
            <a:r>
              <a:rPr lang="en-US" altLang="zh-CN" sz="2000" b="1" kern="0" dirty="0">
                <a:ea typeface="宋体" panose="02010600030101010101" pitchFamily="2" charset="-122"/>
              </a:rPr>
              <a:t>Runtime API</a:t>
            </a:r>
          </a:p>
          <a:p>
            <a:pPr lvl="1" defTabSz="914400" eaLnBrk="1" hangingPunct="1"/>
            <a:r>
              <a:rPr lang="en-US" altLang="zh-CN" sz="1800" b="1" kern="0" dirty="0">
                <a:ea typeface="宋体" panose="02010600030101010101" pitchFamily="2" charset="-122"/>
              </a:rPr>
              <a:t>Memory, symbol, execution management</a:t>
            </a:r>
          </a:p>
          <a:p>
            <a:pPr lvl="1" defTabSz="914400" eaLnBrk="1" hangingPunct="1"/>
            <a:endParaRPr lang="en-US" altLang="zh-CN" sz="1000" b="1" kern="0" dirty="0">
              <a:ea typeface="宋体" panose="02010600030101010101" pitchFamily="2" charset="-122"/>
            </a:endParaRPr>
          </a:p>
          <a:p>
            <a:pPr defTabSz="914400" eaLnBrk="1" hangingPunct="1"/>
            <a:r>
              <a:rPr lang="en-US" altLang="zh-CN" sz="2000" b="1" kern="0" dirty="0">
                <a:ea typeface="宋体" panose="02010600030101010101" pitchFamily="2" charset="-122"/>
              </a:rPr>
              <a:t>Function launch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468EB7BA-E939-4201-AB22-14438EFEE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043" y="1390650"/>
            <a:ext cx="4953000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__device__ float filter[N]; 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__global__ void convolve (float *image)  {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__shared__ float region[M];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... 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region[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threadIdx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] = image[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]; 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__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syncthreads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()  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... 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image[j] = result;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}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// Allocate GPU memory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void *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myimage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cudaMalloc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(bytes)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// 100 blocks, 10 threads per block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convolve&lt;&lt;&lt;100, 10&gt;&gt;&gt; 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myimage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074809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BED661-125D-4769-BB2A-0E0F804B5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GPU 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30DEC0D-790F-4E94-B601-52AAF96468D9}"/>
              </a:ext>
            </a:extLst>
          </p:cNvPr>
          <p:cNvGrpSpPr/>
          <p:nvPr/>
        </p:nvGrpSpPr>
        <p:grpSpPr>
          <a:xfrm>
            <a:off x="1461155" y="1904214"/>
            <a:ext cx="6052008" cy="3648173"/>
            <a:chOff x="2036189" y="1611983"/>
            <a:chExt cx="5431410" cy="333080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A794128-1E67-41FF-8D63-65C66A8CBC07}"/>
                </a:ext>
              </a:extLst>
            </p:cNvPr>
            <p:cNvSpPr/>
            <p:nvPr/>
          </p:nvSpPr>
          <p:spPr>
            <a:xfrm>
              <a:off x="2036189" y="1611983"/>
              <a:ext cx="5410985" cy="50904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Applications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5D8F4B2-E970-4670-ACDA-0413FA375F38}"/>
                </a:ext>
              </a:extLst>
            </p:cNvPr>
            <p:cNvSpPr/>
            <p:nvPr/>
          </p:nvSpPr>
          <p:spPr>
            <a:xfrm>
              <a:off x="2056613" y="2264004"/>
              <a:ext cx="5410985" cy="50904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Parallel Computing &amp; Numerical Methods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CB5F66D-339E-4D7F-94E5-26125D032CBD}"/>
                </a:ext>
              </a:extLst>
            </p:cNvPr>
            <p:cNvSpPr/>
            <p:nvPr/>
          </p:nvSpPr>
          <p:spPr>
            <a:xfrm>
              <a:off x="2056614" y="2989867"/>
              <a:ext cx="5410985" cy="5090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CUDA &amp; Parallel Computing Related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1C855EE-C34C-494C-83AA-D354C3B8922F}"/>
                </a:ext>
              </a:extLst>
            </p:cNvPr>
            <p:cNvSpPr/>
            <p:nvPr/>
          </p:nvSpPr>
          <p:spPr>
            <a:xfrm>
              <a:off x="2056614" y="3725159"/>
              <a:ext cx="5410985" cy="50904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OS &amp; Driver  lever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7AA7DBC-C393-418B-8E9A-1340FB5E89EB}"/>
                </a:ext>
              </a:extLst>
            </p:cNvPr>
            <p:cNvSpPr/>
            <p:nvPr/>
          </p:nvSpPr>
          <p:spPr>
            <a:xfrm>
              <a:off x="2084895" y="4432168"/>
              <a:ext cx="2628508" cy="5090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CPU Architecture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D65F5C9-BF2F-4F9D-81E0-5C8C9DDD70DA}"/>
                </a:ext>
              </a:extLst>
            </p:cNvPr>
            <p:cNvSpPr/>
            <p:nvPr/>
          </p:nvSpPr>
          <p:spPr>
            <a:xfrm>
              <a:off x="4820239" y="4433739"/>
              <a:ext cx="2628508" cy="5090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GPU Architecture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3786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949CD86-C455-4FE3-9C48-611E3C372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169684"/>
            <a:ext cx="8305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14400" eaLnBrk="1" hangingPunct="1"/>
            <a:r>
              <a:rPr lang="en-US" altLang="zh-CN" kern="0">
                <a:ea typeface="宋体" panose="02010600030101010101" pitchFamily="2" charset="-122"/>
              </a:rPr>
              <a:t>Arrays of Parallel Threads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8A16F40-4F05-4048-A8EC-8FF780F17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36484"/>
            <a:ext cx="8305800" cy="531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rPr>
              <a:t>A CUDA kernel is executed by an array of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rPr>
              <a:t>threads</a:t>
            </a:r>
          </a:p>
          <a:p>
            <a:pPr marL="974725" marR="0" lvl="1" indent="-40322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</a:rPr>
              <a:t>All threads run the same code (SIMD)</a:t>
            </a:r>
          </a:p>
          <a:p>
            <a:pPr marL="974725" marR="0" lvl="1" indent="-40322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</a:rPr>
              <a:t>Each thread has an ID that it uses to compute memory addresses and make control decisions</a:t>
            </a:r>
          </a:p>
          <a:p>
            <a:pPr marL="457200" marR="0" lvl="0" indent="-4572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4" name="Group 5">
            <a:extLst>
              <a:ext uri="{FF2B5EF4-FFF2-40B4-BE49-F238E27FC236}">
                <a16:creationId xmlns:a16="http://schemas.microsoft.com/office/drawing/2014/main" id="{154DE19A-212C-4B2C-AD7B-8858B7E1A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011742"/>
              </p:ext>
            </p:extLst>
          </p:nvPr>
        </p:nvGraphicFramePr>
        <p:xfrm>
          <a:off x="3605213" y="3465334"/>
          <a:ext cx="1863725" cy="274320"/>
        </p:xfrm>
        <a:graphic>
          <a:graphicData uri="http://schemas.openxmlformats.org/drawingml/2006/table">
            <a:tbl>
              <a:tblPr/>
              <a:tblGrid>
                <a:gridCol w="233362">
                  <a:extLst>
                    <a:ext uri="{9D8B030D-6E8A-4147-A177-3AD203B41FA5}">
                      <a16:colId xmlns:a16="http://schemas.microsoft.com/office/drawing/2014/main" val="1263043993"/>
                    </a:ext>
                  </a:extLst>
                </a:gridCol>
                <a:gridCol w="233363">
                  <a:extLst>
                    <a:ext uri="{9D8B030D-6E8A-4147-A177-3AD203B41FA5}">
                      <a16:colId xmlns:a16="http://schemas.microsoft.com/office/drawing/2014/main" val="1842084881"/>
                    </a:ext>
                  </a:extLst>
                </a:gridCol>
                <a:gridCol w="231775">
                  <a:extLst>
                    <a:ext uri="{9D8B030D-6E8A-4147-A177-3AD203B41FA5}">
                      <a16:colId xmlns:a16="http://schemas.microsoft.com/office/drawing/2014/main" val="1777855190"/>
                    </a:ext>
                  </a:extLst>
                </a:gridCol>
                <a:gridCol w="233362">
                  <a:extLst>
                    <a:ext uri="{9D8B030D-6E8A-4147-A177-3AD203B41FA5}">
                      <a16:colId xmlns:a16="http://schemas.microsoft.com/office/drawing/2014/main" val="3103843015"/>
                    </a:ext>
                  </a:extLst>
                </a:gridCol>
                <a:gridCol w="233363">
                  <a:extLst>
                    <a:ext uri="{9D8B030D-6E8A-4147-A177-3AD203B41FA5}">
                      <a16:colId xmlns:a16="http://schemas.microsoft.com/office/drawing/2014/main" val="4071818663"/>
                    </a:ext>
                  </a:extLst>
                </a:gridCol>
                <a:gridCol w="233362">
                  <a:extLst>
                    <a:ext uri="{9D8B030D-6E8A-4147-A177-3AD203B41FA5}">
                      <a16:colId xmlns:a16="http://schemas.microsoft.com/office/drawing/2014/main" val="1032442234"/>
                    </a:ext>
                  </a:extLst>
                </a:gridCol>
                <a:gridCol w="231775">
                  <a:extLst>
                    <a:ext uri="{9D8B030D-6E8A-4147-A177-3AD203B41FA5}">
                      <a16:colId xmlns:a16="http://schemas.microsoft.com/office/drawing/2014/main" val="3313258280"/>
                    </a:ext>
                  </a:extLst>
                </a:gridCol>
                <a:gridCol w="233363">
                  <a:extLst>
                    <a:ext uri="{9D8B030D-6E8A-4147-A177-3AD203B41FA5}">
                      <a16:colId xmlns:a16="http://schemas.microsoft.com/office/drawing/2014/main" val="1515398975"/>
                    </a:ext>
                  </a:extLst>
                </a:gridCol>
              </a:tblGrid>
              <a:tr h="215900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503495"/>
                  </a:ext>
                </a:extLst>
              </a:tr>
            </a:tbl>
          </a:graphicData>
        </a:graphic>
      </p:graphicFrame>
      <p:grpSp>
        <p:nvGrpSpPr>
          <p:cNvPr id="5" name="Group 25">
            <a:extLst>
              <a:ext uri="{FF2B5EF4-FFF2-40B4-BE49-F238E27FC236}">
                <a16:creationId xmlns:a16="http://schemas.microsoft.com/office/drawing/2014/main" id="{C306BB67-FD10-44AB-B4B3-B83C5C420BAE}"/>
              </a:ext>
            </a:extLst>
          </p:cNvPr>
          <p:cNvGrpSpPr>
            <a:grpSpLocks/>
          </p:cNvGrpSpPr>
          <p:nvPr/>
        </p:nvGrpSpPr>
        <p:grpSpPr bwMode="auto">
          <a:xfrm>
            <a:off x="2327275" y="3414534"/>
            <a:ext cx="3663950" cy="2800350"/>
            <a:chOff x="1016" y="2109"/>
            <a:chExt cx="2308" cy="1764"/>
          </a:xfrm>
        </p:grpSpPr>
        <p:grpSp>
          <p:nvGrpSpPr>
            <p:cNvPr id="6" name="Group 26">
              <a:extLst>
                <a:ext uri="{FF2B5EF4-FFF2-40B4-BE49-F238E27FC236}">
                  <a16:creationId xmlns:a16="http://schemas.microsoft.com/office/drawing/2014/main" id="{1404F696-7FF6-42B2-B43A-613941132A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4" y="2368"/>
              <a:ext cx="1166" cy="1505"/>
              <a:chOff x="1904" y="2368"/>
              <a:chExt cx="1166" cy="1505"/>
            </a:xfrm>
          </p:grpSpPr>
          <p:sp>
            <p:nvSpPr>
              <p:cNvPr id="9" name="Freeform 27">
                <a:extLst>
                  <a:ext uri="{FF2B5EF4-FFF2-40B4-BE49-F238E27FC236}">
                    <a16:creationId xmlns:a16="http://schemas.microsoft.com/office/drawing/2014/main" id="{7B57878F-E8CF-44E0-9B53-E90B188C5D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4" y="2369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alatino" pitchFamily="18" charset="0"/>
                </a:endParaRPr>
              </a:p>
            </p:txBody>
          </p:sp>
          <p:sp>
            <p:nvSpPr>
              <p:cNvPr id="10" name="Freeform 28">
                <a:extLst>
                  <a:ext uri="{FF2B5EF4-FFF2-40B4-BE49-F238E27FC236}">
                    <a16:creationId xmlns:a16="http://schemas.microsoft.com/office/drawing/2014/main" id="{09B34A70-1463-49DD-8B4C-2B1E7EAEC8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8" y="2368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alatino" pitchFamily="18" charset="0"/>
                </a:endParaRPr>
              </a:p>
            </p:txBody>
          </p:sp>
          <p:sp>
            <p:nvSpPr>
              <p:cNvPr id="11" name="Freeform 29">
                <a:extLst>
                  <a:ext uri="{FF2B5EF4-FFF2-40B4-BE49-F238E27FC236}">
                    <a16:creationId xmlns:a16="http://schemas.microsoft.com/office/drawing/2014/main" id="{EC646462-F98B-47E3-98FA-FA46BBBFB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" y="2369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alatino" pitchFamily="18" charset="0"/>
                </a:endParaRPr>
              </a:p>
            </p:txBody>
          </p: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DBAFDB8B-8070-4C50-A715-8F7981C100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2373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alatino" pitchFamily="18" charset="0"/>
                </a:endParaRPr>
              </a:p>
            </p:txBody>
          </p:sp>
          <p:sp>
            <p:nvSpPr>
              <p:cNvPr id="13" name="Freeform 31">
                <a:extLst>
                  <a:ext uri="{FF2B5EF4-FFF2-40B4-BE49-F238E27FC236}">
                    <a16:creationId xmlns:a16="http://schemas.microsoft.com/office/drawing/2014/main" id="{F3E098AA-7754-43A5-9ACD-65CD9F76D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8" y="2368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alatino" pitchFamily="18" charset="0"/>
                </a:endParaRPr>
              </a:p>
            </p:txBody>
          </p:sp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9B2C37D7-D502-499C-8783-A3D470311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8" y="2379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alatino" pitchFamily="18" charset="0"/>
                </a:endParaRPr>
              </a:p>
            </p:txBody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0E071AD0-CBC3-4AEB-A9C0-9AAC3827A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6" y="2380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alatino" pitchFamily="18" charset="0"/>
                </a:endParaRPr>
              </a:p>
            </p:txBody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9C7AA4C4-6D7C-4A99-A6A3-972A493CE8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9" y="2368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alatino" pitchFamily="18" charset="0"/>
                </a:endParaRPr>
              </a:p>
            </p:txBody>
          </p:sp>
        </p:grpSp>
        <p:sp>
          <p:nvSpPr>
            <p:cNvPr id="7" name="Text Box 35">
              <a:extLst>
                <a:ext uri="{FF2B5EF4-FFF2-40B4-BE49-F238E27FC236}">
                  <a16:creationId xmlns:a16="http://schemas.microsoft.com/office/drawing/2014/main" id="{9038068A-2746-4072-AFDD-0286FACE60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4" y="2751"/>
              <a:ext cx="1640" cy="649"/>
            </a:xfrm>
            <a:prstGeom prst="rect">
              <a:avLst/>
            </a:prstGeom>
            <a:solidFill>
              <a:srgbClr val="000000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</a:rPr>
                <a:t>…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</a:rPr>
                <a:t>float x = input[threadID];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</a:rPr>
                <a:t>float y = func(x);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</a:rPr>
                <a:t>output[threadID] = y;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</a:rPr>
                <a:t>…</a:t>
              </a:r>
            </a:p>
          </p:txBody>
        </p:sp>
        <p:sp>
          <p:nvSpPr>
            <p:cNvPr id="8" name="Rectangle 36">
              <a:extLst>
                <a:ext uri="{FF2B5EF4-FFF2-40B4-BE49-F238E27FC236}">
                  <a16:creationId xmlns:a16="http://schemas.microsoft.com/office/drawing/2014/main" id="{4CBAB128-02D4-42C9-BA5A-5FF687F48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" y="2109"/>
              <a:ext cx="7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</a:rPr>
                <a:t>threadID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762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2473C4AF-2F0C-4719-9D25-DD1A5B512389}"/>
              </a:ext>
            </a:extLst>
          </p:cNvPr>
          <p:cNvGrpSpPr>
            <a:grpSpLocks/>
          </p:cNvGrpSpPr>
          <p:nvPr/>
        </p:nvGrpSpPr>
        <p:grpSpPr bwMode="auto">
          <a:xfrm>
            <a:off x="573774" y="4197468"/>
            <a:ext cx="2860675" cy="2039937"/>
            <a:chOff x="516" y="2074"/>
            <a:chExt cx="1802" cy="1285"/>
          </a:xfrm>
        </p:grpSpPr>
        <p:grpSp>
          <p:nvGrpSpPr>
            <p:cNvPr id="3" name="Group 5">
              <a:extLst>
                <a:ext uri="{FF2B5EF4-FFF2-40B4-BE49-F238E27FC236}">
                  <a16:creationId xmlns:a16="http://schemas.microsoft.com/office/drawing/2014/main" id="{06037F73-019B-4A23-B3DC-BD652CF5ED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60" y="2237"/>
              <a:ext cx="869" cy="1122"/>
              <a:chOff x="1904" y="2368"/>
              <a:chExt cx="1166" cy="1505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D6D08AA-F9F2-4B7F-9813-F0E65600D4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4" y="2369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alatino" pitchFamily="18" charset="0"/>
                </a:endParaRPr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E54F95F1-AF6C-4201-A8BD-578DE7DA7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8" y="2368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alatino" pitchFamily="18" charset="0"/>
                </a:endParaRPr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F71516C4-5D3D-4311-BBCA-483D3C07A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" y="2369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alatino" pitchFamily="18" charset="0"/>
                </a:endParaRPr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BFA10869-4ED9-4554-BD0B-D80B54189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2373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alatino" pitchFamily="18" charset="0"/>
                </a:endParaRPr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4E7C6280-D18D-4E39-8B24-9099FDE77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8" y="2368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alatino" pitchFamily="18" charset="0"/>
                </a:endParaRPr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41C2E595-C953-4CE8-BF28-B7B322B8B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8" y="2379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alatino" pitchFamily="18" charset="0"/>
                </a:endParaRPr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FD23A791-E751-41A5-A7E2-82BFC3DEF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6" y="2380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alatino" pitchFamily="18" charset="0"/>
                </a:endParaRPr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45F12B1-C27C-4606-ACB3-30E7C78BAA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9" y="2368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alatino" pitchFamily="18" charset="0"/>
                </a:endParaRPr>
              </a:p>
            </p:txBody>
          </p:sp>
        </p:grpSp>
        <p:sp>
          <p:nvSpPr>
            <p:cNvPr id="4" name="Text Box 14">
              <a:extLst>
                <a:ext uri="{FF2B5EF4-FFF2-40B4-BE49-F238E27FC236}">
                  <a16:creationId xmlns:a16="http://schemas.microsoft.com/office/drawing/2014/main" id="{81219248-900F-4366-B541-9D7F0B890A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6" y="2523"/>
              <a:ext cx="1222" cy="590"/>
            </a:xfrm>
            <a:prstGeom prst="rect">
              <a:avLst/>
            </a:prstGeom>
            <a:solidFill>
              <a:srgbClr val="000000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</a:rPr>
                <a:t>…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</a:rPr>
                <a:t>float x = input[threadID];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</a:rPr>
                <a:t>float y = func(x);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</a:rPr>
                <a:t>output[threadID] = y;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</a:rPr>
                <a:t>…</a:t>
              </a:r>
            </a:p>
          </p:txBody>
        </p:sp>
        <p:sp>
          <p:nvSpPr>
            <p:cNvPr id="5" name="Rectangle 15">
              <a:extLst>
                <a:ext uri="{FF2B5EF4-FFF2-40B4-BE49-F238E27FC236}">
                  <a16:creationId xmlns:a16="http://schemas.microsoft.com/office/drawing/2014/main" id="{DF782732-46E9-4D14-8FC0-307F82BFA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" y="2074"/>
              <a:ext cx="5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</a:rPr>
                <a:t>threadID</a:t>
              </a:r>
            </a:p>
          </p:txBody>
        </p:sp>
      </p:grpSp>
      <p:sp>
        <p:nvSpPr>
          <p:cNvPr id="14" name="Text Box 16">
            <a:extLst>
              <a:ext uri="{FF2B5EF4-FFF2-40B4-BE49-F238E27FC236}">
                <a16:creationId xmlns:a16="http://schemas.microsoft.com/office/drawing/2014/main" id="{88CDB3A8-5AA6-42BB-85AC-A862AFF9F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2474" y="3889493"/>
            <a:ext cx="13763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Thread Block 0</a:t>
            </a:r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E1E85894-8DEE-48F4-8FD8-700057CBF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711" y="5059480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…</a:t>
            </a:r>
          </a:p>
        </p:txBody>
      </p:sp>
      <p:grpSp>
        <p:nvGrpSpPr>
          <p:cNvPr id="16" name="Group 18">
            <a:extLst>
              <a:ext uri="{FF2B5EF4-FFF2-40B4-BE49-F238E27FC236}">
                <a16:creationId xmlns:a16="http://schemas.microsoft.com/office/drawing/2014/main" id="{1010F058-6EC8-45F3-8675-9F80AD3B73B7}"/>
              </a:ext>
            </a:extLst>
          </p:cNvPr>
          <p:cNvGrpSpPr>
            <a:grpSpLocks/>
          </p:cNvGrpSpPr>
          <p:nvPr/>
        </p:nvGrpSpPr>
        <p:grpSpPr bwMode="auto">
          <a:xfrm>
            <a:off x="3709086" y="4441943"/>
            <a:ext cx="1939925" cy="1781175"/>
            <a:chOff x="2151" y="2228"/>
            <a:chExt cx="1222" cy="1122"/>
          </a:xfrm>
        </p:grpSpPr>
        <p:grpSp>
          <p:nvGrpSpPr>
            <p:cNvPr id="17" name="Group 19">
              <a:extLst>
                <a:ext uri="{FF2B5EF4-FFF2-40B4-BE49-F238E27FC236}">
                  <a16:creationId xmlns:a16="http://schemas.microsoft.com/office/drawing/2014/main" id="{5C8B93EF-2599-4730-8742-2D0341F3B6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5" y="2228"/>
              <a:ext cx="869" cy="1122"/>
              <a:chOff x="1904" y="2368"/>
              <a:chExt cx="1166" cy="1505"/>
            </a:xfrm>
          </p:grpSpPr>
          <p:sp>
            <p:nvSpPr>
              <p:cNvPr id="19" name="Freeform 20">
                <a:extLst>
                  <a:ext uri="{FF2B5EF4-FFF2-40B4-BE49-F238E27FC236}">
                    <a16:creationId xmlns:a16="http://schemas.microsoft.com/office/drawing/2014/main" id="{1227915A-7AFC-4AB5-815F-6A51A15B8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4" y="2369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alatino" pitchFamily="18" charset="0"/>
                </a:endParaRPr>
              </a:p>
            </p:txBody>
          </p:sp>
          <p:sp>
            <p:nvSpPr>
              <p:cNvPr id="20" name="Freeform 21">
                <a:extLst>
                  <a:ext uri="{FF2B5EF4-FFF2-40B4-BE49-F238E27FC236}">
                    <a16:creationId xmlns:a16="http://schemas.microsoft.com/office/drawing/2014/main" id="{B741DAEB-F3BE-4C80-803F-75A1C066E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8" y="2368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alatino" pitchFamily="18" charset="0"/>
                </a:endParaRPr>
              </a:p>
            </p:txBody>
          </p:sp>
          <p:sp>
            <p:nvSpPr>
              <p:cNvPr id="21" name="Freeform 22">
                <a:extLst>
                  <a:ext uri="{FF2B5EF4-FFF2-40B4-BE49-F238E27FC236}">
                    <a16:creationId xmlns:a16="http://schemas.microsoft.com/office/drawing/2014/main" id="{3593225F-8743-4C8E-B259-3FBE31284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" y="2369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alatino" pitchFamily="18" charset="0"/>
                </a:endParaRPr>
              </a:p>
            </p:txBody>
          </p:sp>
          <p:sp>
            <p:nvSpPr>
              <p:cNvPr id="22" name="Freeform 23">
                <a:extLst>
                  <a:ext uri="{FF2B5EF4-FFF2-40B4-BE49-F238E27FC236}">
                    <a16:creationId xmlns:a16="http://schemas.microsoft.com/office/drawing/2014/main" id="{837D387E-801D-4ED6-BB7E-98EEF1012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2373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alatino" pitchFamily="18" charset="0"/>
                </a:endParaRPr>
              </a:p>
            </p:txBody>
          </p:sp>
          <p:sp>
            <p:nvSpPr>
              <p:cNvPr id="23" name="Freeform 24">
                <a:extLst>
                  <a:ext uri="{FF2B5EF4-FFF2-40B4-BE49-F238E27FC236}">
                    <a16:creationId xmlns:a16="http://schemas.microsoft.com/office/drawing/2014/main" id="{B951C3B7-87B8-4805-B228-4BCDC9BEF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8" y="2368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alatino" pitchFamily="18" charset="0"/>
                </a:endParaRPr>
              </a:p>
            </p:txBody>
          </p:sp>
          <p:sp>
            <p:nvSpPr>
              <p:cNvPr id="24" name="Freeform 25">
                <a:extLst>
                  <a:ext uri="{FF2B5EF4-FFF2-40B4-BE49-F238E27FC236}">
                    <a16:creationId xmlns:a16="http://schemas.microsoft.com/office/drawing/2014/main" id="{FFE60657-B220-4B1A-AF0D-0767FA536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8" y="2379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alatino" pitchFamily="18" charset="0"/>
                </a:endParaRPr>
              </a:p>
            </p:txBody>
          </p:sp>
          <p:sp>
            <p:nvSpPr>
              <p:cNvPr id="25" name="Freeform 26">
                <a:extLst>
                  <a:ext uri="{FF2B5EF4-FFF2-40B4-BE49-F238E27FC236}">
                    <a16:creationId xmlns:a16="http://schemas.microsoft.com/office/drawing/2014/main" id="{0F5FBFAB-9CA1-4E9B-9277-9FCA4E079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6" y="2380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alatino" pitchFamily="18" charset="0"/>
                </a:endParaRPr>
              </a:p>
            </p:txBody>
          </p:sp>
          <p:sp>
            <p:nvSpPr>
              <p:cNvPr id="26" name="Freeform 27">
                <a:extLst>
                  <a:ext uri="{FF2B5EF4-FFF2-40B4-BE49-F238E27FC236}">
                    <a16:creationId xmlns:a16="http://schemas.microsoft.com/office/drawing/2014/main" id="{9C14DF2F-A69A-4134-8BC3-BC6364B55B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9" y="2368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alatino" pitchFamily="18" charset="0"/>
                </a:endParaRPr>
              </a:p>
            </p:txBody>
          </p:sp>
        </p:grpSp>
        <p:sp>
          <p:nvSpPr>
            <p:cNvPr id="18" name="Text Box 28">
              <a:extLst>
                <a:ext uri="{FF2B5EF4-FFF2-40B4-BE49-F238E27FC236}">
                  <a16:creationId xmlns:a16="http://schemas.microsoft.com/office/drawing/2014/main" id="{FABDE50F-E7F4-4030-8D06-98F9B7A5F0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1" y="2514"/>
              <a:ext cx="1222" cy="590"/>
            </a:xfrm>
            <a:prstGeom prst="rect">
              <a:avLst/>
            </a:prstGeom>
            <a:solidFill>
              <a:srgbClr val="000000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</a:rPr>
                <a:t>…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</a:rPr>
                <a:t>float x = input[threadID];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</a:rPr>
                <a:t>float y = func(x);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</a:rPr>
                <a:t>output[threadID] = y;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</a:rPr>
                <a:t>…</a:t>
              </a:r>
            </a:p>
          </p:txBody>
        </p:sp>
      </p:grpSp>
      <p:sp>
        <p:nvSpPr>
          <p:cNvPr id="27" name="Text Box 29">
            <a:extLst>
              <a:ext uri="{FF2B5EF4-FFF2-40B4-BE49-F238E27FC236}">
                <a16:creationId xmlns:a16="http://schemas.microsoft.com/office/drawing/2014/main" id="{53913471-E324-4FD6-9516-7C1808B0E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036" y="3875205"/>
            <a:ext cx="1389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Thread Block 1</a:t>
            </a:r>
          </a:p>
        </p:txBody>
      </p:sp>
      <p:grpSp>
        <p:nvGrpSpPr>
          <p:cNvPr id="28" name="Group 30">
            <a:extLst>
              <a:ext uri="{FF2B5EF4-FFF2-40B4-BE49-F238E27FC236}">
                <a16:creationId xmlns:a16="http://schemas.microsoft.com/office/drawing/2014/main" id="{94C99DF6-5FE6-4463-9302-3150AEE61A7F}"/>
              </a:ext>
            </a:extLst>
          </p:cNvPr>
          <p:cNvGrpSpPr>
            <a:grpSpLocks/>
          </p:cNvGrpSpPr>
          <p:nvPr/>
        </p:nvGrpSpPr>
        <p:grpSpPr bwMode="auto">
          <a:xfrm>
            <a:off x="6444349" y="4443530"/>
            <a:ext cx="1939925" cy="1781175"/>
            <a:chOff x="2151" y="2228"/>
            <a:chExt cx="1222" cy="1122"/>
          </a:xfrm>
        </p:grpSpPr>
        <p:grpSp>
          <p:nvGrpSpPr>
            <p:cNvPr id="29" name="Group 31">
              <a:extLst>
                <a:ext uri="{FF2B5EF4-FFF2-40B4-BE49-F238E27FC236}">
                  <a16:creationId xmlns:a16="http://schemas.microsoft.com/office/drawing/2014/main" id="{B700565E-ADB5-4005-9B40-0D5D676628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5" y="2228"/>
              <a:ext cx="869" cy="1122"/>
              <a:chOff x="1904" y="2368"/>
              <a:chExt cx="1166" cy="1505"/>
            </a:xfrm>
          </p:grpSpPr>
          <p:sp>
            <p:nvSpPr>
              <p:cNvPr id="31" name="Freeform 32">
                <a:extLst>
                  <a:ext uri="{FF2B5EF4-FFF2-40B4-BE49-F238E27FC236}">
                    <a16:creationId xmlns:a16="http://schemas.microsoft.com/office/drawing/2014/main" id="{4282D273-3B1C-4AE7-BDD2-7A942B3137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4" y="2369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alatino" pitchFamily="18" charset="0"/>
                </a:endParaRPr>
              </a:p>
            </p:txBody>
          </p:sp>
          <p:sp>
            <p:nvSpPr>
              <p:cNvPr id="32" name="Freeform 33">
                <a:extLst>
                  <a:ext uri="{FF2B5EF4-FFF2-40B4-BE49-F238E27FC236}">
                    <a16:creationId xmlns:a16="http://schemas.microsoft.com/office/drawing/2014/main" id="{655B3986-8B3C-4BD6-89E5-54B9571EBB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8" y="2368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alatino" pitchFamily="18" charset="0"/>
                </a:endParaRPr>
              </a:p>
            </p:txBody>
          </p:sp>
          <p:sp>
            <p:nvSpPr>
              <p:cNvPr id="33" name="Freeform 34">
                <a:extLst>
                  <a:ext uri="{FF2B5EF4-FFF2-40B4-BE49-F238E27FC236}">
                    <a16:creationId xmlns:a16="http://schemas.microsoft.com/office/drawing/2014/main" id="{5EB12292-EFC1-4021-A63D-7E7DC9926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" y="2369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alatino" pitchFamily="18" charset="0"/>
                </a:endParaRPr>
              </a:p>
            </p:txBody>
          </p:sp>
          <p:sp>
            <p:nvSpPr>
              <p:cNvPr id="34" name="Freeform 35">
                <a:extLst>
                  <a:ext uri="{FF2B5EF4-FFF2-40B4-BE49-F238E27FC236}">
                    <a16:creationId xmlns:a16="http://schemas.microsoft.com/office/drawing/2014/main" id="{8864B45F-F69E-40F8-B241-F51AB618EF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2373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alatino" pitchFamily="18" charset="0"/>
                </a:endParaRPr>
              </a:p>
            </p:txBody>
          </p:sp>
          <p:sp>
            <p:nvSpPr>
              <p:cNvPr id="35" name="Freeform 36">
                <a:extLst>
                  <a:ext uri="{FF2B5EF4-FFF2-40B4-BE49-F238E27FC236}">
                    <a16:creationId xmlns:a16="http://schemas.microsoft.com/office/drawing/2014/main" id="{1AFBC1D5-7A97-4D15-B6DE-1F8965F9D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8" y="2368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alatino" pitchFamily="18" charset="0"/>
                </a:endParaRPr>
              </a:p>
            </p:txBody>
          </p:sp>
          <p:sp>
            <p:nvSpPr>
              <p:cNvPr id="36" name="Freeform 37">
                <a:extLst>
                  <a:ext uri="{FF2B5EF4-FFF2-40B4-BE49-F238E27FC236}">
                    <a16:creationId xmlns:a16="http://schemas.microsoft.com/office/drawing/2014/main" id="{928DD6BE-F6F5-44EA-8CE6-0BC72C47BE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8" y="2379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alatino" pitchFamily="18" charset="0"/>
                </a:endParaRPr>
              </a:p>
            </p:txBody>
          </p:sp>
          <p:sp>
            <p:nvSpPr>
              <p:cNvPr id="37" name="Freeform 38">
                <a:extLst>
                  <a:ext uri="{FF2B5EF4-FFF2-40B4-BE49-F238E27FC236}">
                    <a16:creationId xmlns:a16="http://schemas.microsoft.com/office/drawing/2014/main" id="{63FD6491-97AA-4F93-A071-B35CA815F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6" y="2380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alatino" pitchFamily="18" charset="0"/>
                </a:endParaRPr>
              </a:p>
            </p:txBody>
          </p:sp>
          <p:sp>
            <p:nvSpPr>
              <p:cNvPr id="38" name="Freeform 39">
                <a:extLst>
                  <a:ext uri="{FF2B5EF4-FFF2-40B4-BE49-F238E27FC236}">
                    <a16:creationId xmlns:a16="http://schemas.microsoft.com/office/drawing/2014/main" id="{F69B5A90-C573-4227-9D8D-E0A9DBA7F5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9" y="2368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alatino" pitchFamily="18" charset="0"/>
                </a:endParaRPr>
              </a:p>
            </p:txBody>
          </p:sp>
        </p:grpSp>
        <p:sp>
          <p:nvSpPr>
            <p:cNvPr id="30" name="Text Box 40">
              <a:extLst>
                <a:ext uri="{FF2B5EF4-FFF2-40B4-BE49-F238E27FC236}">
                  <a16:creationId xmlns:a16="http://schemas.microsoft.com/office/drawing/2014/main" id="{B230CB37-5775-41C1-835A-881898F857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1" y="2514"/>
              <a:ext cx="1222" cy="590"/>
            </a:xfrm>
            <a:prstGeom prst="rect">
              <a:avLst/>
            </a:prstGeom>
            <a:solidFill>
              <a:srgbClr val="000000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</a:rPr>
                <a:t>…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</a:rPr>
                <a:t>float x = input[threadID];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</a:rPr>
                <a:t>float y = func(x);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</a:rPr>
                <a:t>output[threadID] = y;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</a:rPr>
                <a:t>…</a:t>
              </a:r>
            </a:p>
          </p:txBody>
        </p:sp>
      </p:grpSp>
      <p:sp>
        <p:nvSpPr>
          <p:cNvPr id="39" name="Text Box 41">
            <a:extLst>
              <a:ext uri="{FF2B5EF4-FFF2-40B4-BE49-F238E27FC236}">
                <a16:creationId xmlns:a16="http://schemas.microsoft.com/office/drawing/2014/main" id="{83CF2AF5-6F2F-4BD8-A4CC-5FA37E9AE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9424" y="3876793"/>
            <a:ext cx="16621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Thread Block N - 1</a:t>
            </a:r>
          </a:p>
        </p:txBody>
      </p:sp>
      <p:sp>
        <p:nvSpPr>
          <p:cNvPr id="41" name="Rectangle 43">
            <a:extLst>
              <a:ext uri="{FF2B5EF4-FFF2-40B4-BE49-F238E27FC236}">
                <a16:creationId xmlns:a16="http://schemas.microsoft.com/office/drawing/2014/main" id="{1691C760-5AC0-4232-88AF-9CFF4F9C5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011" y="416043"/>
            <a:ext cx="8610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14400" eaLnBrk="1" hangingPunct="1"/>
            <a:r>
              <a:rPr lang="en-US" altLang="zh-CN" kern="0">
                <a:ea typeface="宋体" panose="02010600030101010101" pitchFamily="2" charset="-122"/>
              </a:rPr>
              <a:t>Thread Blocks: Scalable Cooperation</a:t>
            </a:r>
          </a:p>
        </p:txBody>
      </p:sp>
      <p:sp>
        <p:nvSpPr>
          <p:cNvPr id="42" name="Rectangle 44">
            <a:extLst>
              <a:ext uri="{FF2B5EF4-FFF2-40B4-BE49-F238E27FC236}">
                <a16:creationId xmlns:a16="http://schemas.microsoft.com/office/drawing/2014/main" id="{09B679B0-3E56-4341-A273-24B01E771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211" y="1284405"/>
            <a:ext cx="86106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rPr>
              <a:t>Divide monolithic thread array into multiple blocks</a:t>
            </a:r>
          </a:p>
          <a:p>
            <a:pPr marL="974725" marR="0" lvl="1" indent="-4032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</a:rPr>
              <a:t>Threads within a block cooperate via 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</a:rPr>
              <a:t>shared memory, atomic operations 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</a:rPr>
              <a:t>and 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</a:rPr>
              <a:t>barrier synchronization</a:t>
            </a:r>
          </a:p>
          <a:p>
            <a:pPr marL="974725" marR="0" lvl="1" indent="-4032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</a:rPr>
              <a:t>Threads in different blocks cannot cooperate</a:t>
            </a:r>
          </a:p>
        </p:txBody>
      </p:sp>
      <p:graphicFrame>
        <p:nvGraphicFramePr>
          <p:cNvPr id="43" name="Group 105">
            <a:extLst>
              <a:ext uri="{FF2B5EF4-FFF2-40B4-BE49-F238E27FC236}">
                <a16:creationId xmlns:a16="http://schemas.microsoft.com/office/drawing/2014/main" id="{660C78E2-D1A6-4BA9-AE60-1B0060CC5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997782"/>
              </p:ext>
            </p:extLst>
          </p:nvPr>
        </p:nvGraphicFramePr>
        <p:xfrm>
          <a:off x="1573899" y="4180005"/>
          <a:ext cx="1668780" cy="2133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33510814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02383741"/>
                    </a:ext>
                  </a:extLst>
                </a:gridCol>
                <a:gridCol w="209550">
                  <a:extLst>
                    <a:ext uri="{9D8B030D-6E8A-4147-A177-3AD203B41FA5}">
                      <a16:colId xmlns:a16="http://schemas.microsoft.com/office/drawing/2014/main" val="135179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127120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631143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11218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35479079"/>
                    </a:ext>
                  </a:extLst>
                </a:gridCol>
                <a:gridCol w="209550">
                  <a:extLst>
                    <a:ext uri="{9D8B030D-6E8A-4147-A177-3AD203B41FA5}">
                      <a16:colId xmlns:a16="http://schemas.microsoft.com/office/drawing/2014/main" val="4227050328"/>
                    </a:ext>
                  </a:extLst>
                </a:gridCol>
              </a:tblGrid>
              <a:tr h="206375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600685"/>
                  </a:ext>
                </a:extLst>
              </a:tr>
            </a:tbl>
          </a:graphicData>
        </a:graphic>
      </p:graphicFrame>
      <p:graphicFrame>
        <p:nvGraphicFramePr>
          <p:cNvPr id="44" name="Group 106">
            <a:extLst>
              <a:ext uri="{FF2B5EF4-FFF2-40B4-BE49-F238E27FC236}">
                <a16:creationId xmlns:a16="http://schemas.microsoft.com/office/drawing/2014/main" id="{EA6460A1-088F-415C-A531-50E5416CE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622754"/>
              </p:ext>
            </p:extLst>
          </p:nvPr>
        </p:nvGraphicFramePr>
        <p:xfrm>
          <a:off x="3732899" y="4180005"/>
          <a:ext cx="1668780" cy="2133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67440635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7058919"/>
                    </a:ext>
                  </a:extLst>
                </a:gridCol>
                <a:gridCol w="209550">
                  <a:extLst>
                    <a:ext uri="{9D8B030D-6E8A-4147-A177-3AD203B41FA5}">
                      <a16:colId xmlns:a16="http://schemas.microsoft.com/office/drawing/2014/main" val="9330467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632415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56381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538255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58091225"/>
                    </a:ext>
                  </a:extLst>
                </a:gridCol>
                <a:gridCol w="209550">
                  <a:extLst>
                    <a:ext uri="{9D8B030D-6E8A-4147-A177-3AD203B41FA5}">
                      <a16:colId xmlns:a16="http://schemas.microsoft.com/office/drawing/2014/main" val="484376032"/>
                    </a:ext>
                  </a:extLst>
                </a:gridCol>
              </a:tblGrid>
              <a:tr h="187325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76452"/>
                  </a:ext>
                </a:extLst>
              </a:tr>
            </a:tbl>
          </a:graphicData>
        </a:graphic>
      </p:graphicFrame>
      <p:graphicFrame>
        <p:nvGraphicFramePr>
          <p:cNvPr id="45" name="Group 107">
            <a:extLst>
              <a:ext uri="{FF2B5EF4-FFF2-40B4-BE49-F238E27FC236}">
                <a16:creationId xmlns:a16="http://schemas.microsoft.com/office/drawing/2014/main" id="{62334EA5-1539-497F-93EA-F71939DAE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874753"/>
              </p:ext>
            </p:extLst>
          </p:nvPr>
        </p:nvGraphicFramePr>
        <p:xfrm>
          <a:off x="6468161" y="4181593"/>
          <a:ext cx="1668780" cy="2133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5216525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2103031"/>
                    </a:ext>
                  </a:extLst>
                </a:gridCol>
                <a:gridCol w="209550">
                  <a:extLst>
                    <a:ext uri="{9D8B030D-6E8A-4147-A177-3AD203B41FA5}">
                      <a16:colId xmlns:a16="http://schemas.microsoft.com/office/drawing/2014/main" val="35835701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53935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331494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783501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80741070"/>
                    </a:ext>
                  </a:extLst>
                </a:gridCol>
                <a:gridCol w="209550">
                  <a:extLst>
                    <a:ext uri="{9D8B030D-6E8A-4147-A177-3AD203B41FA5}">
                      <a16:colId xmlns:a16="http://schemas.microsoft.com/office/drawing/2014/main" val="1782496480"/>
                    </a:ext>
                  </a:extLst>
                </a:gridCol>
              </a:tblGrid>
              <a:tr h="206375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484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8393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885B823-EE4E-427F-B86C-E79E542D1C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284" y="434894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14400" eaLnBrk="1" hangingPunct="1"/>
            <a:r>
              <a:rPr lang="en-US" altLang="zh-CN" kern="0" dirty="0">
                <a:ea typeface="宋体" panose="02010600030101010101" pitchFamily="2" charset="-122"/>
              </a:rPr>
              <a:t>Block IDs and Thread IDs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FD91752-E383-4326-A430-431D4A4F3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33500"/>
            <a:ext cx="54102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 defTabSz="914400" eaLnBrk="1" hangingPunct="1">
              <a:lnSpc>
                <a:spcPct val="90000"/>
              </a:lnSpc>
              <a:buFontTx/>
              <a:buNone/>
            </a:pPr>
            <a:endParaRPr lang="en-US" altLang="zh-CN" kern="0">
              <a:ea typeface="宋体" panose="02010600030101010101" pitchFamily="2" charset="-122"/>
            </a:endParaRPr>
          </a:p>
          <a:p>
            <a:pPr marL="457200" indent="-457200" defTabSz="914400" eaLnBrk="1" hangingPunct="1">
              <a:lnSpc>
                <a:spcPct val="90000"/>
              </a:lnSpc>
            </a:pPr>
            <a:r>
              <a:rPr lang="en-US" altLang="zh-CN" kern="0">
                <a:ea typeface="宋体" panose="02010600030101010101" pitchFamily="2" charset="-122"/>
              </a:rPr>
              <a:t>Each thread uses IDs to decide what data to work on</a:t>
            </a:r>
          </a:p>
          <a:p>
            <a:pPr marL="974725" lvl="1" indent="-403225" defTabSz="914400" eaLnBrk="1" hangingPunct="1">
              <a:lnSpc>
                <a:spcPct val="90000"/>
              </a:lnSpc>
            </a:pPr>
            <a:r>
              <a:rPr lang="en-US" altLang="zh-CN" kern="0">
                <a:ea typeface="宋体" panose="02010600030101010101" pitchFamily="2" charset="-122"/>
              </a:rPr>
              <a:t>Block ID: 1D or 2D</a:t>
            </a:r>
          </a:p>
          <a:p>
            <a:pPr marL="974725" lvl="1" indent="-403225" defTabSz="914400" eaLnBrk="1" hangingPunct="1">
              <a:lnSpc>
                <a:spcPct val="90000"/>
              </a:lnSpc>
            </a:pPr>
            <a:r>
              <a:rPr lang="en-US" altLang="zh-CN" kern="0">
                <a:ea typeface="宋体" panose="02010600030101010101" pitchFamily="2" charset="-122"/>
              </a:rPr>
              <a:t>Thread ID: 1D, 2D, or 3D </a:t>
            </a:r>
          </a:p>
          <a:p>
            <a:pPr marL="457200" indent="-457200" defTabSz="914400" eaLnBrk="1" hangingPunct="1">
              <a:lnSpc>
                <a:spcPct val="90000"/>
              </a:lnSpc>
            </a:pPr>
            <a:endParaRPr lang="en-US" altLang="zh-CN" kern="0">
              <a:ea typeface="宋体" panose="02010600030101010101" pitchFamily="2" charset="-122"/>
            </a:endParaRPr>
          </a:p>
          <a:p>
            <a:pPr marL="457200" indent="-457200" defTabSz="914400" eaLnBrk="1" hangingPunct="1">
              <a:lnSpc>
                <a:spcPct val="90000"/>
              </a:lnSpc>
            </a:pPr>
            <a:r>
              <a:rPr lang="en-US" altLang="zh-CN" kern="0">
                <a:ea typeface="宋体" panose="02010600030101010101" pitchFamily="2" charset="-122"/>
              </a:rPr>
              <a:t>Simplifies memory</a:t>
            </a:r>
            <a:br>
              <a:rPr lang="en-US" altLang="zh-CN" kern="0">
                <a:ea typeface="宋体" panose="02010600030101010101" pitchFamily="2" charset="-122"/>
              </a:rPr>
            </a:br>
            <a:r>
              <a:rPr lang="en-US" altLang="zh-CN" kern="0">
                <a:ea typeface="宋体" panose="02010600030101010101" pitchFamily="2" charset="-122"/>
              </a:rPr>
              <a:t>addressing when processing</a:t>
            </a:r>
            <a:br>
              <a:rPr lang="en-US" altLang="zh-CN" kern="0">
                <a:ea typeface="宋体" panose="02010600030101010101" pitchFamily="2" charset="-122"/>
              </a:rPr>
            </a:br>
            <a:r>
              <a:rPr lang="en-US" altLang="zh-CN" kern="0">
                <a:ea typeface="宋体" panose="02010600030101010101" pitchFamily="2" charset="-122"/>
              </a:rPr>
              <a:t>multidimensional data</a:t>
            </a:r>
          </a:p>
          <a:p>
            <a:pPr marL="974725" lvl="1" indent="-403225" defTabSz="914400" eaLnBrk="1" hangingPunct="1">
              <a:lnSpc>
                <a:spcPct val="90000"/>
              </a:lnSpc>
            </a:pPr>
            <a:r>
              <a:rPr lang="en-US" altLang="zh-CN" kern="0">
                <a:ea typeface="宋体" panose="02010600030101010101" pitchFamily="2" charset="-122"/>
              </a:rPr>
              <a:t>Image processing</a:t>
            </a:r>
          </a:p>
          <a:p>
            <a:pPr marL="974725" lvl="1" indent="-403225" defTabSz="914400" eaLnBrk="1" hangingPunct="1">
              <a:lnSpc>
                <a:spcPct val="90000"/>
              </a:lnSpc>
            </a:pPr>
            <a:r>
              <a:rPr lang="en-US" altLang="zh-CN" kern="0">
                <a:ea typeface="宋体" panose="02010600030101010101" pitchFamily="2" charset="-122"/>
              </a:rPr>
              <a:t>Solving PDEs on volumes</a:t>
            </a:r>
          </a:p>
          <a:p>
            <a:pPr marL="974725" lvl="1" indent="-403225" defTabSz="914400" eaLnBrk="1" hangingPunct="1">
              <a:lnSpc>
                <a:spcPct val="90000"/>
              </a:lnSpc>
            </a:pPr>
            <a:r>
              <a:rPr lang="en-US" altLang="zh-CN" kern="0">
                <a:ea typeface="宋体" panose="02010600030101010101" pitchFamily="2" charset="-122"/>
              </a:rPr>
              <a:t>…</a:t>
            </a:r>
          </a:p>
          <a:p>
            <a:pPr marL="457200" indent="-457200" defTabSz="914400" eaLnBrk="1" hangingPunct="1">
              <a:lnSpc>
                <a:spcPct val="90000"/>
              </a:lnSpc>
              <a:buFontTx/>
              <a:buNone/>
            </a:pPr>
            <a:endParaRPr lang="en-US" altLang="zh-CN" kern="0">
              <a:ea typeface="宋体" panose="02010600030101010101" pitchFamily="2" charset="-122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C4415CE-FD7A-4E7D-AB3F-16ECF5BA6C5C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1981200"/>
            <a:ext cx="3521075" cy="4292600"/>
            <a:chOff x="3410" y="1469"/>
            <a:chExt cx="2218" cy="2704"/>
          </a:xfrm>
        </p:grpSpPr>
        <p:sp>
          <p:nvSpPr>
            <p:cNvPr id="5" name="Text Box 5">
              <a:extLst>
                <a:ext uri="{FF2B5EF4-FFF2-40B4-BE49-F238E27FC236}">
                  <a16:creationId xmlns:a16="http://schemas.microsoft.com/office/drawing/2014/main" id="{2D0CE9DD-D61A-46AC-9449-420267E3C0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0" y="1469"/>
              <a:ext cx="2218" cy="2093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Device</a:t>
              </a: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BDD12060-836E-455D-A8FE-C62FE07BE9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23" y="1647"/>
              <a:ext cx="1554" cy="1004"/>
              <a:chOff x="3820" y="4577"/>
              <a:chExt cx="4116" cy="2660"/>
            </a:xfrm>
          </p:grpSpPr>
          <p:sp>
            <p:nvSpPr>
              <p:cNvPr id="40" name="Text Box 7">
                <a:extLst>
                  <a:ext uri="{FF2B5EF4-FFF2-40B4-BE49-F238E27FC236}">
                    <a16:creationId xmlns:a16="http://schemas.microsoft.com/office/drawing/2014/main" id="{C5248945-61B9-4D18-B023-F07DE49161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20" y="4577"/>
                <a:ext cx="4116" cy="2660"/>
              </a:xfrm>
              <a:prstGeom prst="rect">
                <a:avLst/>
              </a:prstGeom>
              <a:solidFill>
                <a:srgbClr val="99FF66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Grid 1</a:t>
                </a:r>
                <a:endPara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41" name="Group 8">
                <a:extLst>
                  <a:ext uri="{FF2B5EF4-FFF2-40B4-BE49-F238E27FC236}">
                    <a16:creationId xmlns:a16="http://schemas.microsoft.com/office/drawing/2014/main" id="{2A493EB8-21F3-4A13-ADDD-4E1D925129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85" y="5169"/>
                <a:ext cx="3785" cy="864"/>
                <a:chOff x="3997" y="5169"/>
                <a:chExt cx="3785" cy="864"/>
              </a:xfrm>
            </p:grpSpPr>
            <p:sp>
              <p:nvSpPr>
                <p:cNvPr id="46" name="Text Box 9">
                  <a:extLst>
                    <a:ext uri="{FF2B5EF4-FFF2-40B4-BE49-F238E27FC236}">
                      <a16:creationId xmlns:a16="http://schemas.microsoft.com/office/drawing/2014/main" id="{515DE03F-063A-41F6-B43F-C5B8EB93B93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97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Block</a:t>
                  </a:r>
                </a:p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(0, 0)</a:t>
                  </a:r>
                  <a:endParaRPr kumimoji="0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7" name="Text Box 10">
                  <a:extLst>
                    <a:ext uri="{FF2B5EF4-FFF2-40B4-BE49-F238E27FC236}">
                      <a16:creationId xmlns:a16="http://schemas.microsoft.com/office/drawing/2014/main" id="{AF93B346-C15D-47C2-9E8E-7D4A5890A92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99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Block</a:t>
                  </a:r>
                </a:p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(1, 0)</a:t>
                  </a:r>
                  <a:endParaRPr kumimoji="0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8" name="Text Box 11">
                  <a:extLst>
                    <a:ext uri="{FF2B5EF4-FFF2-40B4-BE49-F238E27FC236}">
                      <a16:creationId xmlns:a16="http://schemas.microsoft.com/office/drawing/2014/main" id="{59A84268-AAAC-43D3-8804-3F3B447B8D6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601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Block</a:t>
                  </a:r>
                </a:p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(2, 0)</a:t>
                  </a:r>
                  <a:endParaRPr kumimoji="0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42" name="Group 12">
                <a:extLst>
                  <a:ext uri="{FF2B5EF4-FFF2-40B4-BE49-F238E27FC236}">
                    <a16:creationId xmlns:a16="http://schemas.microsoft.com/office/drawing/2014/main" id="{B9B61464-5883-4F03-88D2-FBC6D444F4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85" y="6187"/>
                <a:ext cx="3785" cy="864"/>
                <a:chOff x="3997" y="5169"/>
                <a:chExt cx="3785" cy="864"/>
              </a:xfrm>
            </p:grpSpPr>
            <p:sp>
              <p:nvSpPr>
                <p:cNvPr id="43" name="Text Box 13">
                  <a:extLst>
                    <a:ext uri="{FF2B5EF4-FFF2-40B4-BE49-F238E27FC236}">
                      <a16:creationId xmlns:a16="http://schemas.microsoft.com/office/drawing/2014/main" id="{9F600829-09D3-4BB1-B5A4-8AC47FE5AEC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97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Block</a:t>
                  </a:r>
                </a:p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(0, 1)</a:t>
                  </a:r>
                  <a:endParaRPr kumimoji="0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4" name="Text Box 14">
                  <a:extLst>
                    <a:ext uri="{FF2B5EF4-FFF2-40B4-BE49-F238E27FC236}">
                      <a16:creationId xmlns:a16="http://schemas.microsoft.com/office/drawing/2014/main" id="{5183DC8A-CC4B-41FD-8946-0032747B2F3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99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Block</a:t>
                  </a:r>
                </a:p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(1, 1)</a:t>
                  </a:r>
                  <a:endParaRPr kumimoji="0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5" name="Text Box 15">
                  <a:extLst>
                    <a:ext uri="{FF2B5EF4-FFF2-40B4-BE49-F238E27FC236}">
                      <a16:creationId xmlns:a16="http://schemas.microsoft.com/office/drawing/2014/main" id="{57F09C00-5A3B-44A9-96AF-F96B7C5D88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601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Block</a:t>
                  </a:r>
                </a:p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(2, 1)</a:t>
                  </a:r>
                  <a:endParaRPr kumimoji="0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7" name="Group 16">
              <a:extLst>
                <a:ext uri="{FF2B5EF4-FFF2-40B4-BE49-F238E27FC236}">
                  <a16:creationId xmlns:a16="http://schemas.microsoft.com/office/drawing/2014/main" id="{6BCF6707-F29C-4391-9837-2FB152F512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10" y="2878"/>
              <a:ext cx="1765" cy="1295"/>
              <a:chOff x="1972" y="8931"/>
              <a:chExt cx="4676" cy="3430"/>
            </a:xfrm>
          </p:grpSpPr>
          <p:sp>
            <p:nvSpPr>
              <p:cNvPr id="12" name="Text Box 17">
                <a:extLst>
                  <a:ext uri="{FF2B5EF4-FFF2-40B4-BE49-F238E27FC236}">
                    <a16:creationId xmlns:a16="http://schemas.microsoft.com/office/drawing/2014/main" id="{C653FCC9-BF1D-41A3-A074-2D4BE4C226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2" y="8931"/>
                <a:ext cx="4676" cy="34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Block (1, 1)</a:t>
                </a:r>
                <a:endPara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3" name="Group 18">
                <a:extLst>
                  <a:ext uri="{FF2B5EF4-FFF2-40B4-BE49-F238E27FC236}">
                    <a16:creationId xmlns:a16="http://schemas.microsoft.com/office/drawing/2014/main" id="{DCBC4521-BA82-4B9D-9E4B-58A9032CDC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7" y="9559"/>
                <a:ext cx="4325" cy="2592"/>
                <a:chOff x="2630" y="11267"/>
                <a:chExt cx="4325" cy="2592"/>
              </a:xfrm>
            </p:grpSpPr>
            <p:grpSp>
              <p:nvGrpSpPr>
                <p:cNvPr id="14" name="Group 19">
                  <a:extLst>
                    <a:ext uri="{FF2B5EF4-FFF2-40B4-BE49-F238E27FC236}">
                      <a16:creationId xmlns:a16="http://schemas.microsoft.com/office/drawing/2014/main" id="{49B68475-6671-418E-AE74-3EB2644B67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0" y="11267"/>
                  <a:ext cx="4325" cy="2592"/>
                  <a:chOff x="2160" y="10769"/>
                  <a:chExt cx="4325" cy="2592"/>
                </a:xfrm>
              </p:grpSpPr>
              <p:sp>
                <p:nvSpPr>
                  <p:cNvPr id="33" name="Rectangle 20">
                    <a:extLst>
                      <a:ext uri="{FF2B5EF4-FFF2-40B4-BE49-F238E27FC236}">
                        <a16:creationId xmlns:a16="http://schemas.microsoft.com/office/drawing/2014/main" id="{BDCD6973-4295-4C02-B8EE-8A5DC38F97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10769"/>
                    <a:ext cx="4320" cy="2592"/>
                  </a:xfrm>
                  <a:prstGeom prst="rect">
                    <a:avLst/>
                  </a:prstGeom>
                  <a:solidFill>
                    <a:srgbClr val="FF660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zh-CN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Palatino" pitchFamily="18" charset="0"/>
                    </a:endParaRPr>
                  </a:p>
                </p:txBody>
              </p:sp>
              <p:sp>
                <p:nvSpPr>
                  <p:cNvPr id="34" name="Line 21">
                    <a:extLst>
                      <a:ext uri="{FF2B5EF4-FFF2-40B4-BE49-F238E27FC236}">
                        <a16:creationId xmlns:a16="http://schemas.microsoft.com/office/drawing/2014/main" id="{A1DBEC18-487D-40FC-874F-12257BF521D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60" y="11631"/>
                    <a:ext cx="4325" cy="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Palatino" pitchFamily="18" charset="0"/>
                    </a:endParaRPr>
                  </a:p>
                </p:txBody>
              </p:sp>
              <p:sp>
                <p:nvSpPr>
                  <p:cNvPr id="35" name="Line 22">
                    <a:extLst>
                      <a:ext uri="{FF2B5EF4-FFF2-40B4-BE49-F238E27FC236}">
                        <a16:creationId xmlns:a16="http://schemas.microsoft.com/office/drawing/2014/main" id="{2B71179A-1ABF-43B4-9BA0-679BF97EDF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61" y="12497"/>
                    <a:ext cx="4324" cy="4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Palatino" pitchFamily="18" charset="0"/>
                    </a:endParaRPr>
                  </a:p>
                </p:txBody>
              </p:sp>
              <p:sp>
                <p:nvSpPr>
                  <p:cNvPr id="36" name="Line 23">
                    <a:extLst>
                      <a:ext uri="{FF2B5EF4-FFF2-40B4-BE49-F238E27FC236}">
                        <a16:creationId xmlns:a16="http://schemas.microsoft.com/office/drawing/2014/main" id="{62A99BAE-772F-45FD-B304-DBF49D6FE3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024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Palatino" pitchFamily="18" charset="0"/>
                    </a:endParaRPr>
                  </a:p>
                </p:txBody>
              </p:sp>
              <p:sp>
                <p:nvSpPr>
                  <p:cNvPr id="37" name="Line 24">
                    <a:extLst>
                      <a:ext uri="{FF2B5EF4-FFF2-40B4-BE49-F238E27FC236}">
                        <a16:creationId xmlns:a16="http://schemas.microsoft.com/office/drawing/2014/main" id="{C0EE00AF-E334-4D8B-AFBE-BDFCDCF1271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888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Palatino" pitchFamily="18" charset="0"/>
                    </a:endParaRPr>
                  </a:p>
                </p:txBody>
              </p:sp>
              <p:sp>
                <p:nvSpPr>
                  <p:cNvPr id="38" name="Line 25">
                    <a:extLst>
                      <a:ext uri="{FF2B5EF4-FFF2-40B4-BE49-F238E27FC236}">
                        <a16:creationId xmlns:a16="http://schemas.microsoft.com/office/drawing/2014/main" id="{D30C7447-9112-4FEA-B7ED-12116860D25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752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Palatino" pitchFamily="18" charset="0"/>
                    </a:endParaRPr>
                  </a:p>
                </p:txBody>
              </p:sp>
              <p:sp>
                <p:nvSpPr>
                  <p:cNvPr id="39" name="Line 26">
                    <a:extLst>
                      <a:ext uri="{FF2B5EF4-FFF2-40B4-BE49-F238E27FC236}">
                        <a16:creationId xmlns:a16="http://schemas.microsoft.com/office/drawing/2014/main" id="{240AB686-1384-41DF-AB6E-14D20BF12D8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616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Palatino" pitchFamily="18" charset="0"/>
                    </a:endParaRPr>
                  </a:p>
                </p:txBody>
              </p:sp>
            </p:grpSp>
            <p:grpSp>
              <p:nvGrpSpPr>
                <p:cNvPr id="15" name="Group 27">
                  <a:extLst>
                    <a:ext uri="{FF2B5EF4-FFF2-40B4-BE49-F238E27FC236}">
                      <a16:creationId xmlns:a16="http://schemas.microsoft.com/office/drawing/2014/main" id="{9115EC0B-FD6C-458C-936A-E67AA23DF0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756" y="12340"/>
                  <a:ext cx="4075" cy="448"/>
                  <a:chOff x="2364" y="10793"/>
                  <a:chExt cx="4075" cy="448"/>
                </a:xfrm>
              </p:grpSpPr>
              <p:sp>
                <p:nvSpPr>
                  <p:cNvPr id="28" name="Text Box 28">
                    <a:extLst>
                      <a:ext uri="{FF2B5EF4-FFF2-40B4-BE49-F238E27FC236}">
                        <a16:creationId xmlns:a16="http://schemas.microsoft.com/office/drawing/2014/main" id="{FEEE9D59-D444-4200-BC31-B1029A53378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64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(0, 1)</a:t>
                    </a:r>
                    <a:endParaRPr kumimoji="0" lang="en-US" altLang="zh-C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9" name="Text Box 29">
                    <a:extLst>
                      <a:ext uri="{FF2B5EF4-FFF2-40B4-BE49-F238E27FC236}">
                        <a16:creationId xmlns:a16="http://schemas.microsoft.com/office/drawing/2014/main" id="{7EE2CD42-9530-4087-B8B4-6126EE31703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28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(1, 1)</a:t>
                    </a:r>
                    <a:endParaRPr kumimoji="0" lang="en-US" altLang="zh-C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0" name="Text Box 30">
                    <a:extLst>
                      <a:ext uri="{FF2B5EF4-FFF2-40B4-BE49-F238E27FC236}">
                        <a16:creationId xmlns:a16="http://schemas.microsoft.com/office/drawing/2014/main" id="{6FA09E0B-F32B-4F0C-A7AC-7BC30414190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(2, 1)</a:t>
                    </a:r>
                    <a:endParaRPr kumimoji="0" lang="en-US" altLang="zh-C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1" name="Text Box 31">
                    <a:extLst>
                      <a:ext uri="{FF2B5EF4-FFF2-40B4-BE49-F238E27FC236}">
                        <a16:creationId xmlns:a16="http://schemas.microsoft.com/office/drawing/2014/main" id="{13E1D88C-CB8B-4D52-A6FC-BB8E0301798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7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(3, 1)</a:t>
                    </a:r>
                    <a:endParaRPr kumimoji="0" lang="en-US" altLang="zh-C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2" name="Text Box 32">
                    <a:extLst>
                      <a:ext uri="{FF2B5EF4-FFF2-40B4-BE49-F238E27FC236}">
                        <a16:creationId xmlns:a16="http://schemas.microsoft.com/office/drawing/2014/main" id="{80695A42-CEBD-4031-9AFA-CC036DD0477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22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(4, 1)</a:t>
                    </a:r>
                    <a:endParaRPr kumimoji="0" lang="en-US" altLang="zh-C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16" name="Group 33">
                  <a:extLst>
                    <a:ext uri="{FF2B5EF4-FFF2-40B4-BE49-F238E27FC236}">
                      <a16:creationId xmlns:a16="http://schemas.microsoft.com/office/drawing/2014/main" id="{ED650823-6112-4BE3-94EC-9F03F3D3A01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756" y="13201"/>
                  <a:ext cx="4075" cy="448"/>
                  <a:chOff x="2364" y="10793"/>
                  <a:chExt cx="4075" cy="448"/>
                </a:xfrm>
              </p:grpSpPr>
              <p:sp>
                <p:nvSpPr>
                  <p:cNvPr id="23" name="Text Box 34">
                    <a:extLst>
                      <a:ext uri="{FF2B5EF4-FFF2-40B4-BE49-F238E27FC236}">
                        <a16:creationId xmlns:a16="http://schemas.microsoft.com/office/drawing/2014/main" id="{24F02BA7-2335-4610-A136-1F43534F58D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64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(0, 2)</a:t>
                    </a:r>
                    <a:endParaRPr kumimoji="0" lang="en-US" altLang="zh-C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" name="Text Box 35">
                    <a:extLst>
                      <a:ext uri="{FF2B5EF4-FFF2-40B4-BE49-F238E27FC236}">
                        <a16:creationId xmlns:a16="http://schemas.microsoft.com/office/drawing/2014/main" id="{B6EF58FF-2070-4D71-AD54-749AC96F3AA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28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(1, 2)</a:t>
                    </a:r>
                    <a:endParaRPr kumimoji="0" lang="en-US" altLang="zh-C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5" name="Text Box 36">
                    <a:extLst>
                      <a:ext uri="{FF2B5EF4-FFF2-40B4-BE49-F238E27FC236}">
                        <a16:creationId xmlns:a16="http://schemas.microsoft.com/office/drawing/2014/main" id="{09C42239-3594-4C86-8C54-793987AD278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(2, 2)</a:t>
                    </a:r>
                    <a:endParaRPr kumimoji="0" lang="en-US" altLang="zh-C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6" name="Text Box 37">
                    <a:extLst>
                      <a:ext uri="{FF2B5EF4-FFF2-40B4-BE49-F238E27FC236}">
                        <a16:creationId xmlns:a16="http://schemas.microsoft.com/office/drawing/2014/main" id="{88D19010-B862-4D4F-8963-9B312904D18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7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(3, 2)</a:t>
                    </a:r>
                    <a:endParaRPr kumimoji="0" lang="en-US" altLang="zh-C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7" name="Text Box 38">
                    <a:extLst>
                      <a:ext uri="{FF2B5EF4-FFF2-40B4-BE49-F238E27FC236}">
                        <a16:creationId xmlns:a16="http://schemas.microsoft.com/office/drawing/2014/main" id="{7C4A88B3-EE4A-46ED-945C-1EA61874ECA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22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(4, 2)</a:t>
                    </a:r>
                    <a:endParaRPr kumimoji="0" lang="en-US" altLang="zh-C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17" name="Group 39">
                  <a:extLst>
                    <a:ext uri="{FF2B5EF4-FFF2-40B4-BE49-F238E27FC236}">
                      <a16:creationId xmlns:a16="http://schemas.microsoft.com/office/drawing/2014/main" id="{A3550904-FF53-491F-B074-18FD477EBE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755" y="11479"/>
                  <a:ext cx="4075" cy="448"/>
                  <a:chOff x="2364" y="10793"/>
                  <a:chExt cx="4075" cy="448"/>
                </a:xfrm>
              </p:grpSpPr>
              <p:sp>
                <p:nvSpPr>
                  <p:cNvPr id="18" name="Text Box 40">
                    <a:extLst>
                      <a:ext uri="{FF2B5EF4-FFF2-40B4-BE49-F238E27FC236}">
                        <a16:creationId xmlns:a16="http://schemas.microsoft.com/office/drawing/2014/main" id="{D4F50940-1C2C-4601-98BC-D5F5DFE2A2B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64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(0, 0)</a:t>
                    </a:r>
                    <a:endParaRPr kumimoji="0" lang="en-US" altLang="zh-C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9" name="Text Box 41">
                    <a:extLst>
                      <a:ext uri="{FF2B5EF4-FFF2-40B4-BE49-F238E27FC236}">
                        <a16:creationId xmlns:a16="http://schemas.microsoft.com/office/drawing/2014/main" id="{C27C462F-2CEB-4407-B92E-54E321943D6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28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(1, 0)</a:t>
                    </a:r>
                    <a:endParaRPr kumimoji="0" lang="en-US" altLang="zh-C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0" name="Text Box 42">
                    <a:extLst>
                      <a:ext uri="{FF2B5EF4-FFF2-40B4-BE49-F238E27FC236}">
                        <a16:creationId xmlns:a16="http://schemas.microsoft.com/office/drawing/2014/main" id="{D8ACA23F-F163-4114-838D-AFAC770627A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(2, 0)</a:t>
                    </a:r>
                    <a:endParaRPr kumimoji="0" lang="en-US" altLang="zh-C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1" name="Text Box 43">
                    <a:extLst>
                      <a:ext uri="{FF2B5EF4-FFF2-40B4-BE49-F238E27FC236}">
                        <a16:creationId xmlns:a16="http://schemas.microsoft.com/office/drawing/2014/main" id="{FAB7B447-676D-4994-A481-906EE97FD2F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7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(3, 0)</a:t>
                    </a:r>
                    <a:endParaRPr kumimoji="0" lang="en-US" altLang="zh-C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2" name="Text Box 44">
                    <a:extLst>
                      <a:ext uri="{FF2B5EF4-FFF2-40B4-BE49-F238E27FC236}">
                        <a16:creationId xmlns:a16="http://schemas.microsoft.com/office/drawing/2014/main" id="{78700794-236A-456C-88BD-A6DC6816E93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22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(4, 0)</a:t>
                    </a:r>
                    <a:endParaRPr kumimoji="0" lang="en-US" altLang="zh-C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8" name="Line 45">
              <a:extLst>
                <a:ext uri="{FF2B5EF4-FFF2-40B4-BE49-F238E27FC236}">
                  <a16:creationId xmlns:a16="http://schemas.microsoft.com/office/drawing/2014/main" id="{531CA670-7EB6-420B-8DB4-3AFD8A5737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10" y="2255"/>
              <a:ext cx="1067" cy="623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" pitchFamily="18" charset="0"/>
              </a:endParaRPr>
            </a:p>
          </p:txBody>
        </p:sp>
        <p:sp>
          <p:nvSpPr>
            <p:cNvPr id="9" name="Line 46">
              <a:extLst>
                <a:ext uri="{FF2B5EF4-FFF2-40B4-BE49-F238E27FC236}">
                  <a16:creationId xmlns:a16="http://schemas.microsoft.com/office/drawing/2014/main" id="{B665A44F-9FAE-4FAA-B897-4800C0B82A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2" y="2255"/>
              <a:ext cx="243" cy="618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" pitchFamily="18" charset="0"/>
              </a:endParaRPr>
            </a:p>
          </p:txBody>
        </p:sp>
        <p:sp>
          <p:nvSpPr>
            <p:cNvPr id="10" name="Line 47">
              <a:extLst>
                <a:ext uri="{FF2B5EF4-FFF2-40B4-BE49-F238E27FC236}">
                  <a16:creationId xmlns:a16="http://schemas.microsoft.com/office/drawing/2014/main" id="{C27CD8C4-E1D3-40A8-B09E-C74E58ABB7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44" y="2581"/>
              <a:ext cx="411" cy="287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" pitchFamily="18" charset="0"/>
              </a:endParaRPr>
            </a:p>
          </p:txBody>
        </p:sp>
        <p:sp>
          <p:nvSpPr>
            <p:cNvPr id="11" name="Line 48">
              <a:extLst>
                <a:ext uri="{FF2B5EF4-FFF2-40B4-BE49-F238E27FC236}">
                  <a16:creationId xmlns:a16="http://schemas.microsoft.com/office/drawing/2014/main" id="{E2CE7542-D4C4-430D-85C9-C3804CA36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2" y="2581"/>
              <a:ext cx="100" cy="303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" pitchFamily="18" charset="0"/>
              </a:endParaRPr>
            </a:p>
          </p:txBody>
        </p:sp>
      </p:grpSp>
      <p:sp>
        <p:nvSpPr>
          <p:cNvPr id="49" name="Line 50">
            <a:extLst>
              <a:ext uri="{FF2B5EF4-FFF2-40B4-BE49-F238E27FC236}">
                <a16:creationId xmlns:a16="http://schemas.microsoft.com/office/drawing/2014/main" id="{4CB1608C-C5E0-4E6F-825D-B4A0ECE0EFB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3429000"/>
            <a:ext cx="1066800" cy="152400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tino" pitchFamily="18" charset="0"/>
            </a:endParaRPr>
          </a:p>
        </p:txBody>
      </p:sp>
      <p:sp>
        <p:nvSpPr>
          <p:cNvPr id="50" name="Line 51">
            <a:extLst>
              <a:ext uri="{FF2B5EF4-FFF2-40B4-BE49-F238E27FC236}">
                <a16:creationId xmlns:a16="http://schemas.microsoft.com/office/drawing/2014/main" id="{994B09BA-DA27-4C8F-BD83-9EC65A451A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0" y="2819400"/>
            <a:ext cx="2667000" cy="7620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tin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835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C7DBBA3-41C4-4998-BF75-95A1FBE99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861" y="228600"/>
            <a:ext cx="8305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14400" eaLnBrk="1" hangingPunct="1"/>
            <a:r>
              <a:rPr lang="en-US" altLang="zh-CN" sz="3600" kern="0">
                <a:ea typeface="宋体" panose="02010600030101010101" pitchFamily="2" charset="-122"/>
              </a:rPr>
              <a:t>CUDA Memory Model Overview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061E851-7AED-45C7-A3AA-046E830EF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861" y="1524000"/>
            <a:ext cx="41148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rPr>
              <a:t>Global memory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</a:rPr>
              <a:t>Main means of communicating R/W Data between 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</a:rPr>
              <a:t>host 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</a:rPr>
              <a:t>and 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</a:rPr>
              <a:t>device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</a:rPr>
              <a:t>Contents visible to all threads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</a:rPr>
              <a:t>Long latency access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rPr>
              <a:t>We will focus on global memory for now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24368170-192C-4CF7-9A60-F6808CAC8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2324" y="2362200"/>
            <a:ext cx="3706812" cy="3355975"/>
          </a:xfrm>
          <a:prstGeom prst="rect">
            <a:avLst/>
          </a:prstGeom>
          <a:solidFill>
            <a:srgbClr val="99CCFF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>
                <a:solidFill>
                  <a:srgbClr val="00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Grid</a:t>
            </a: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C420A2CD-9EAD-4792-B193-D325A3401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3124" y="5130800"/>
            <a:ext cx="3605212" cy="425450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>
                <a:solidFill>
                  <a:srgbClr val="00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Global Memory</a:t>
            </a:r>
            <a:endParaRPr lang="en-US" altLang="zh-CN" sz="1200">
              <a:solidFill>
                <a:srgbClr val="00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E5D7C533-B9F4-4AA9-96AC-78FFB79A3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1536" y="2855913"/>
            <a:ext cx="1771650" cy="2160587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>
                <a:solidFill>
                  <a:srgbClr val="00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Block (0, 0)</a:t>
            </a:r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id="{B736E16D-2649-4FAC-B72C-B7768152C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0749" y="3365500"/>
            <a:ext cx="1682750" cy="349250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91440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>
                <a:solidFill>
                  <a:srgbClr val="00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Shared Memory</a:t>
            </a:r>
            <a:endParaRPr lang="en-US" altLang="zh-CN" sz="1000">
              <a:solidFill>
                <a:srgbClr val="00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Text Box 16">
            <a:extLst>
              <a:ext uri="{FF2B5EF4-FFF2-40B4-BE49-F238E27FC236}">
                <a16:creationId xmlns:a16="http://schemas.microsoft.com/office/drawing/2014/main" id="{13E8BC4F-1BC6-457D-A14C-4CF639CBB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1224" y="4394200"/>
            <a:ext cx="820737" cy="487363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146304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>
                <a:solidFill>
                  <a:srgbClr val="00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Thread (0, 0)</a:t>
            </a:r>
            <a:endParaRPr lang="en-US" altLang="zh-CN" sz="1000">
              <a:solidFill>
                <a:srgbClr val="00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Text Box 17">
            <a:extLst>
              <a:ext uri="{FF2B5EF4-FFF2-40B4-BE49-F238E27FC236}">
                <a16:creationId xmlns:a16="http://schemas.microsoft.com/office/drawing/2014/main" id="{002FDD11-6748-4105-A6A8-EB6C89F92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1224" y="3868738"/>
            <a:ext cx="622300" cy="298450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>
                <a:solidFill>
                  <a:srgbClr val="00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Registers</a:t>
            </a:r>
            <a:endParaRPr lang="en-US" altLang="zh-CN" sz="1000">
              <a:solidFill>
                <a:srgbClr val="00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Line 18">
            <a:extLst>
              <a:ext uri="{FF2B5EF4-FFF2-40B4-BE49-F238E27FC236}">
                <a16:creationId xmlns:a16="http://schemas.microsoft.com/office/drawing/2014/main" id="{39F19A3D-FEC3-4875-AEDB-EE98A24146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80361" y="3716338"/>
            <a:ext cx="3175" cy="6683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tino" pitchFamily="18" charset="0"/>
            </a:endParaRPr>
          </a:p>
        </p:txBody>
      </p:sp>
      <p:sp>
        <p:nvSpPr>
          <p:cNvPr id="11" name="Line 19">
            <a:extLst>
              <a:ext uri="{FF2B5EF4-FFF2-40B4-BE49-F238E27FC236}">
                <a16:creationId xmlns:a16="http://schemas.microsoft.com/office/drawing/2014/main" id="{2C7F8B61-A2D7-4903-8846-20A7EEA8C8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72374" y="4162425"/>
            <a:ext cx="0" cy="2222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tino" pitchFamily="18" charset="0"/>
            </a:endParaRPr>
          </a:p>
        </p:txBody>
      </p:sp>
      <p:sp>
        <p:nvSpPr>
          <p:cNvPr id="12" name="Line 21">
            <a:extLst>
              <a:ext uri="{FF2B5EF4-FFF2-40B4-BE49-F238E27FC236}">
                <a16:creationId xmlns:a16="http://schemas.microsoft.com/office/drawing/2014/main" id="{5CDCC232-2AB6-4757-A96C-21925E9DAAC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59711" y="4886325"/>
            <a:ext cx="0" cy="2444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tino" pitchFamily="18" charset="0"/>
            </a:endParaRPr>
          </a:p>
        </p:txBody>
      </p:sp>
      <p:sp>
        <p:nvSpPr>
          <p:cNvPr id="13" name="Text Box 26">
            <a:extLst>
              <a:ext uri="{FF2B5EF4-FFF2-40B4-BE49-F238E27FC236}">
                <a16:creationId xmlns:a16="http://schemas.microsoft.com/office/drawing/2014/main" id="{75404FFB-BB4A-4832-BCB2-FD2E73C3C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761" y="4394200"/>
            <a:ext cx="820738" cy="487363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146304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>
                <a:solidFill>
                  <a:srgbClr val="00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Thread (1, 0)</a:t>
            </a:r>
            <a:endParaRPr lang="en-US" altLang="zh-CN" sz="1000">
              <a:solidFill>
                <a:srgbClr val="00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Text Box 27">
            <a:extLst>
              <a:ext uri="{FF2B5EF4-FFF2-40B4-BE49-F238E27FC236}">
                <a16:creationId xmlns:a16="http://schemas.microsoft.com/office/drawing/2014/main" id="{28F078BA-3840-4FD8-AD9A-B20BA4B1A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761" y="3868738"/>
            <a:ext cx="620713" cy="298450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>
                <a:solidFill>
                  <a:srgbClr val="00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Registers</a:t>
            </a:r>
            <a:endParaRPr lang="en-US" altLang="zh-CN" sz="1000">
              <a:solidFill>
                <a:srgbClr val="00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Line 28">
            <a:extLst>
              <a:ext uri="{FF2B5EF4-FFF2-40B4-BE49-F238E27FC236}">
                <a16:creationId xmlns:a16="http://schemas.microsoft.com/office/drawing/2014/main" id="{E2710BF0-D23B-40C6-AD0B-9A4BF9B061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0311" y="3716338"/>
            <a:ext cx="3175" cy="6683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tino" pitchFamily="18" charset="0"/>
            </a:endParaRPr>
          </a:p>
        </p:txBody>
      </p:sp>
      <p:sp>
        <p:nvSpPr>
          <p:cNvPr id="16" name="Line 29">
            <a:extLst>
              <a:ext uri="{FF2B5EF4-FFF2-40B4-BE49-F238E27FC236}">
                <a16:creationId xmlns:a16="http://schemas.microsoft.com/office/drawing/2014/main" id="{E1237EC4-7AEC-4890-A9A0-483C6DF509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43911" y="4162425"/>
            <a:ext cx="0" cy="2222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tino" pitchFamily="18" charset="0"/>
            </a:endParaRPr>
          </a:p>
        </p:txBody>
      </p:sp>
      <p:sp>
        <p:nvSpPr>
          <p:cNvPr id="17" name="Line 31">
            <a:extLst>
              <a:ext uri="{FF2B5EF4-FFF2-40B4-BE49-F238E27FC236}">
                <a16:creationId xmlns:a16="http://schemas.microsoft.com/office/drawing/2014/main" id="{5F497662-E6BF-422E-A078-2CE9F135343F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1249" y="4886325"/>
            <a:ext cx="0" cy="2444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tino" pitchFamily="18" charset="0"/>
            </a:endParaRPr>
          </a:p>
        </p:txBody>
      </p:sp>
      <p:sp>
        <p:nvSpPr>
          <p:cNvPr id="18" name="Text Box 35">
            <a:extLst>
              <a:ext uri="{FF2B5EF4-FFF2-40B4-BE49-F238E27FC236}">
                <a16:creationId xmlns:a16="http://schemas.microsoft.com/office/drawing/2014/main" id="{F2BF2C41-D589-4362-B29A-101B06494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8274" y="2855913"/>
            <a:ext cx="1771650" cy="2160587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>
                <a:solidFill>
                  <a:srgbClr val="00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Block (1, 0)</a:t>
            </a:r>
            <a:endParaRPr lang="en-US" altLang="zh-CN" sz="1800">
              <a:solidFill>
                <a:srgbClr val="00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Text Box 36">
            <a:extLst>
              <a:ext uri="{FF2B5EF4-FFF2-40B4-BE49-F238E27FC236}">
                <a16:creationId xmlns:a16="http://schemas.microsoft.com/office/drawing/2014/main" id="{20D0691F-3E05-429A-AC8A-92C3885C1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5899" y="3365500"/>
            <a:ext cx="1684337" cy="349250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91440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>
                <a:solidFill>
                  <a:srgbClr val="00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Shared Memory</a:t>
            </a:r>
            <a:endParaRPr lang="en-US" altLang="zh-CN" sz="1000">
              <a:solidFill>
                <a:srgbClr val="00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Text Box 39">
            <a:extLst>
              <a:ext uri="{FF2B5EF4-FFF2-40B4-BE49-F238E27FC236}">
                <a16:creationId xmlns:a16="http://schemas.microsoft.com/office/drawing/2014/main" id="{1D6110E9-ED80-485E-9EC6-246E0CBC7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961" y="4394200"/>
            <a:ext cx="820738" cy="487363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146304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>
                <a:solidFill>
                  <a:srgbClr val="00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Thread (0, 0)</a:t>
            </a:r>
            <a:endParaRPr lang="en-US" altLang="zh-CN" sz="1000">
              <a:solidFill>
                <a:srgbClr val="00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Text Box 40">
            <a:extLst>
              <a:ext uri="{FF2B5EF4-FFF2-40B4-BE49-F238E27FC236}">
                <a16:creationId xmlns:a16="http://schemas.microsoft.com/office/drawing/2014/main" id="{AAFA2045-AA35-460D-A246-F334A44D9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961" y="3868738"/>
            <a:ext cx="620713" cy="298450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>
                <a:solidFill>
                  <a:srgbClr val="00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Registers</a:t>
            </a:r>
            <a:endParaRPr lang="en-US" altLang="zh-CN" sz="1000">
              <a:solidFill>
                <a:srgbClr val="00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Line 41">
            <a:extLst>
              <a:ext uri="{FF2B5EF4-FFF2-40B4-BE49-F238E27FC236}">
                <a16:creationId xmlns:a16="http://schemas.microsoft.com/office/drawing/2014/main" id="{7B04BDAD-AC18-41E7-9B0D-00582F3AA9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15511" y="3716338"/>
            <a:ext cx="3175" cy="6683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tino" pitchFamily="18" charset="0"/>
            </a:endParaRPr>
          </a:p>
        </p:txBody>
      </p:sp>
      <p:sp>
        <p:nvSpPr>
          <p:cNvPr id="23" name="Line 42">
            <a:extLst>
              <a:ext uri="{FF2B5EF4-FFF2-40B4-BE49-F238E27FC236}">
                <a16:creationId xmlns:a16="http://schemas.microsoft.com/office/drawing/2014/main" id="{580ACFBC-A03A-4168-B2A5-E0335229A1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09111" y="4162425"/>
            <a:ext cx="0" cy="2222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tino" pitchFamily="18" charset="0"/>
            </a:endParaRPr>
          </a:p>
        </p:txBody>
      </p:sp>
      <p:sp>
        <p:nvSpPr>
          <p:cNvPr id="24" name="Line 44">
            <a:extLst>
              <a:ext uri="{FF2B5EF4-FFF2-40B4-BE49-F238E27FC236}">
                <a16:creationId xmlns:a16="http://schemas.microsoft.com/office/drawing/2014/main" id="{F0878875-2C1E-4083-A2AF-1A0188BE8E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6449" y="4886325"/>
            <a:ext cx="0" cy="2444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tino" pitchFamily="18" charset="0"/>
            </a:endParaRPr>
          </a:p>
        </p:txBody>
      </p:sp>
      <p:sp>
        <p:nvSpPr>
          <p:cNvPr id="25" name="Text Box 49">
            <a:extLst>
              <a:ext uri="{FF2B5EF4-FFF2-40B4-BE49-F238E27FC236}">
                <a16:creationId xmlns:a16="http://schemas.microsoft.com/office/drawing/2014/main" id="{0342E248-5DF2-475A-97D2-B9594465B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9499" y="4394200"/>
            <a:ext cx="820737" cy="487363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146304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>
                <a:solidFill>
                  <a:srgbClr val="00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Thread (1, 0)</a:t>
            </a:r>
            <a:endParaRPr lang="en-US" altLang="zh-CN" sz="1000">
              <a:solidFill>
                <a:srgbClr val="00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Text Box 50">
            <a:extLst>
              <a:ext uri="{FF2B5EF4-FFF2-40B4-BE49-F238E27FC236}">
                <a16:creationId xmlns:a16="http://schemas.microsoft.com/office/drawing/2014/main" id="{C564573F-768E-4CD0-B24D-3E74FDD95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9499" y="3868738"/>
            <a:ext cx="620712" cy="298450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>
                <a:solidFill>
                  <a:srgbClr val="00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Registers</a:t>
            </a:r>
            <a:endParaRPr lang="en-US" altLang="zh-CN" sz="1000">
              <a:solidFill>
                <a:srgbClr val="00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Line 51">
            <a:extLst>
              <a:ext uri="{FF2B5EF4-FFF2-40B4-BE49-F238E27FC236}">
                <a16:creationId xmlns:a16="http://schemas.microsoft.com/office/drawing/2014/main" id="{124D71AE-D747-483D-B69B-2E94639D2B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87049" y="3716338"/>
            <a:ext cx="3175" cy="6683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tino" pitchFamily="18" charset="0"/>
            </a:endParaRPr>
          </a:p>
        </p:txBody>
      </p:sp>
      <p:sp>
        <p:nvSpPr>
          <p:cNvPr id="28" name="Line 52">
            <a:extLst>
              <a:ext uri="{FF2B5EF4-FFF2-40B4-BE49-F238E27FC236}">
                <a16:creationId xmlns:a16="http://schemas.microsoft.com/office/drawing/2014/main" id="{B4876539-E3E9-4D52-B59F-318A9DDC46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79061" y="4162425"/>
            <a:ext cx="0" cy="2222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tino" pitchFamily="18" charset="0"/>
            </a:endParaRPr>
          </a:p>
        </p:txBody>
      </p:sp>
      <p:sp>
        <p:nvSpPr>
          <p:cNvPr id="29" name="Line 54">
            <a:extLst>
              <a:ext uri="{FF2B5EF4-FFF2-40B4-BE49-F238E27FC236}">
                <a16:creationId xmlns:a16="http://schemas.microsoft.com/office/drawing/2014/main" id="{B342367D-8090-486B-9A59-AD6F5DA251F7}"/>
              </a:ext>
            </a:extLst>
          </p:cNvPr>
          <p:cNvSpPr>
            <a:spLocks noChangeShapeType="1"/>
          </p:cNvSpPr>
          <p:nvPr/>
        </p:nvSpPr>
        <p:spPr bwMode="auto">
          <a:xfrm>
            <a:off x="8467986" y="4886325"/>
            <a:ext cx="0" cy="2444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tino" pitchFamily="18" charset="0"/>
            </a:endParaRPr>
          </a:p>
        </p:txBody>
      </p:sp>
      <p:sp>
        <p:nvSpPr>
          <p:cNvPr id="30" name="Text Box 58">
            <a:extLst>
              <a:ext uri="{FF2B5EF4-FFF2-40B4-BE49-F238E27FC236}">
                <a16:creationId xmlns:a16="http://schemas.microsoft.com/office/drawing/2014/main" id="{9D968A62-0CA6-4B83-92D5-BDD16891C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2061" y="5126038"/>
            <a:ext cx="563563" cy="430212"/>
          </a:xfrm>
          <a:prstGeom prst="rect">
            <a:avLst/>
          </a:prstGeom>
          <a:solidFill>
            <a:srgbClr val="99CCFF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>
                <a:solidFill>
                  <a:srgbClr val="00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Host</a:t>
            </a:r>
          </a:p>
        </p:txBody>
      </p:sp>
      <p:sp>
        <p:nvSpPr>
          <p:cNvPr id="31" name="Line 60">
            <a:extLst>
              <a:ext uri="{FF2B5EF4-FFF2-40B4-BE49-F238E27FC236}">
                <a16:creationId xmlns:a16="http://schemas.microsoft.com/office/drawing/2014/main" id="{BFFEA302-A442-4CB7-8317-13F8DA1104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5624" y="5338763"/>
            <a:ext cx="31591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tino" pitchFamily="18" charset="0"/>
            </a:endParaRPr>
          </a:p>
        </p:txBody>
      </p:sp>
      <p:sp>
        <p:nvSpPr>
          <p:cNvPr id="32" name="Line 54">
            <a:extLst>
              <a:ext uri="{FF2B5EF4-FFF2-40B4-BE49-F238E27FC236}">
                <a16:creationId xmlns:a16="http://schemas.microsoft.com/office/drawing/2014/main" id="{673767CB-BE5F-4076-BD70-083CE5CEE12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2861" y="1828800"/>
            <a:ext cx="2209800" cy="3352800"/>
          </a:xfrm>
          <a:prstGeom prst="line">
            <a:avLst/>
          </a:prstGeom>
          <a:noFill/>
          <a:ln w="63500">
            <a:solidFill>
              <a:srgbClr val="33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tin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526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F081C8-7DA9-4FB2-ADB0-15C216F9F1B9}"/>
              </a:ext>
            </a:extLst>
          </p:cNvPr>
          <p:cNvSpPr/>
          <p:nvPr/>
        </p:nvSpPr>
        <p:spPr>
          <a:xfrm>
            <a:off x="349045" y="460957"/>
            <a:ext cx="54716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dirty="0">
                <a:solidFill>
                  <a:srgbClr val="7030A0"/>
                </a:solidFill>
              </a:rPr>
              <a:t>/usr/local/cuda/samples/1_Utilities/deviceQuery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063F77-F856-4102-AF39-75B0ED3DC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7204"/>
            <a:ext cx="9144000" cy="523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79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BDA617E-33AB-4E04-88EB-162DF00A1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32" y="0"/>
            <a:ext cx="7478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08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F4E600-E3BB-4A1C-9F16-30FB9EE8F69C}"/>
              </a:ext>
            </a:extLst>
          </p:cNvPr>
          <p:cNvSpPr/>
          <p:nvPr/>
        </p:nvSpPr>
        <p:spPr>
          <a:xfrm>
            <a:off x="447366" y="279544"/>
            <a:ext cx="5697795" cy="660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/>
              <a:t>/**************************************************************/  </a:t>
            </a:r>
          </a:p>
          <a:p>
            <a:r>
              <a:rPr lang="en-US" altLang="zh-CN" sz="900" dirty="0"/>
              <a:t>// </a:t>
            </a:r>
            <a:r>
              <a:rPr lang="zh-CN" altLang="en-US" sz="900" dirty="0"/>
              <a:t>！！！！！！！！！！！！！！注意！！！！！！！！！！！！！！！！  </a:t>
            </a:r>
          </a:p>
          <a:p>
            <a:r>
              <a:rPr lang="en-US" altLang="zh-CN" sz="900" dirty="0"/>
              <a:t>/**************************************************************/  </a:t>
            </a:r>
          </a:p>
          <a:p>
            <a:r>
              <a:rPr lang="en-US" altLang="zh-CN" sz="900" dirty="0"/>
              <a:t>// grid</a:t>
            </a:r>
            <a:r>
              <a:rPr lang="zh-CN" altLang="en-US" sz="900" dirty="0"/>
              <a:t>划分成</a:t>
            </a:r>
            <a:r>
              <a:rPr lang="en-US" altLang="zh-CN" sz="900" dirty="0"/>
              <a:t>a</a:t>
            </a:r>
            <a:r>
              <a:rPr lang="zh-CN" altLang="en-US" sz="900" dirty="0"/>
              <a:t>维，</a:t>
            </a:r>
            <a:r>
              <a:rPr lang="en-US" altLang="zh-CN" sz="900" dirty="0"/>
              <a:t>block</a:t>
            </a:r>
            <a:r>
              <a:rPr lang="zh-CN" altLang="en-US" sz="900" dirty="0"/>
              <a:t>划分成</a:t>
            </a:r>
            <a:r>
              <a:rPr lang="en-US" altLang="zh-CN" sz="900" dirty="0"/>
              <a:t>b</a:t>
            </a:r>
            <a:r>
              <a:rPr lang="zh-CN" altLang="en-US" sz="900" dirty="0"/>
              <a:t>维，  </a:t>
            </a:r>
          </a:p>
          <a:p>
            <a:r>
              <a:rPr lang="en-US" altLang="zh-CN" sz="900" dirty="0"/>
              <a:t>// </a:t>
            </a:r>
            <a:r>
              <a:rPr lang="zh-CN" altLang="en-US" sz="900" dirty="0"/>
              <a:t>等价于  </a:t>
            </a:r>
          </a:p>
          <a:p>
            <a:r>
              <a:rPr lang="en-US" altLang="zh-CN" sz="900" dirty="0"/>
              <a:t>// blocks</a:t>
            </a:r>
            <a:r>
              <a:rPr lang="zh-CN" altLang="en-US" sz="900" dirty="0"/>
              <a:t>是</a:t>
            </a:r>
            <a:r>
              <a:rPr lang="en-US" altLang="zh-CN" sz="900" dirty="0"/>
              <a:t>a</a:t>
            </a:r>
            <a:r>
              <a:rPr lang="zh-CN" altLang="en-US" sz="900" dirty="0"/>
              <a:t>维的，</a:t>
            </a:r>
            <a:r>
              <a:rPr lang="en-US" altLang="zh-CN" sz="900" dirty="0"/>
              <a:t>Threads</a:t>
            </a:r>
            <a:r>
              <a:rPr lang="zh-CN" altLang="en-US" sz="900" dirty="0"/>
              <a:t>是</a:t>
            </a:r>
            <a:r>
              <a:rPr lang="en-US" altLang="zh-CN" sz="900" dirty="0"/>
              <a:t>b</a:t>
            </a:r>
            <a:r>
              <a:rPr lang="zh-CN" altLang="en-US" sz="900" dirty="0"/>
              <a:t>维的。  </a:t>
            </a:r>
          </a:p>
          <a:p>
            <a:r>
              <a:rPr lang="en-US" altLang="zh-CN" sz="900" dirty="0"/>
              <a:t>// </a:t>
            </a:r>
            <a:r>
              <a:rPr lang="zh-CN" altLang="en-US" sz="900" dirty="0"/>
              <a:t>这里，本人用的是第一中说法。  </a:t>
            </a:r>
          </a:p>
          <a:p>
            <a:r>
              <a:rPr lang="en-US" altLang="zh-CN" sz="900" dirty="0"/>
              <a:t>/**************************************************************/  </a:t>
            </a:r>
          </a:p>
          <a:p>
            <a:r>
              <a:rPr lang="en-US" altLang="zh-CN" sz="900" dirty="0"/>
              <a:t>  </a:t>
            </a:r>
          </a:p>
          <a:p>
            <a:r>
              <a:rPr lang="en-US" altLang="zh-CN" sz="900" dirty="0"/>
              <a:t>  </a:t>
            </a:r>
          </a:p>
          <a:p>
            <a:r>
              <a:rPr lang="en-US" altLang="zh-CN" sz="900" dirty="0"/>
              <a:t>// </a:t>
            </a:r>
            <a:r>
              <a:rPr lang="zh-CN" altLang="en-US" sz="900" dirty="0"/>
              <a:t>情况</a:t>
            </a:r>
            <a:r>
              <a:rPr lang="en-US" altLang="zh-CN" sz="900" dirty="0"/>
              <a:t>1</a:t>
            </a:r>
            <a:r>
              <a:rPr lang="zh-CN" altLang="en-US" sz="900" dirty="0"/>
              <a:t>：</a:t>
            </a:r>
            <a:r>
              <a:rPr lang="en-US" altLang="zh-CN" sz="900" dirty="0"/>
              <a:t>grid</a:t>
            </a:r>
            <a:r>
              <a:rPr lang="zh-CN" altLang="en-US" sz="900" dirty="0"/>
              <a:t>划分成</a:t>
            </a:r>
            <a:r>
              <a:rPr lang="en-US" altLang="zh-CN" sz="900" dirty="0"/>
              <a:t>1</a:t>
            </a:r>
            <a:r>
              <a:rPr lang="zh-CN" altLang="en-US" sz="900" dirty="0"/>
              <a:t>维，</a:t>
            </a:r>
            <a:r>
              <a:rPr lang="en-US" altLang="zh-CN" sz="900" dirty="0"/>
              <a:t>block</a:t>
            </a:r>
            <a:r>
              <a:rPr lang="zh-CN" altLang="en-US" sz="900" dirty="0"/>
              <a:t>划分为</a:t>
            </a:r>
            <a:r>
              <a:rPr lang="en-US" altLang="zh-CN" sz="900" dirty="0"/>
              <a:t>1</a:t>
            </a:r>
            <a:r>
              <a:rPr lang="zh-CN" altLang="en-US" sz="900" dirty="0"/>
              <a:t>维。  </a:t>
            </a:r>
          </a:p>
          <a:p>
            <a:r>
              <a:rPr lang="en-US" altLang="zh-CN" sz="900" dirty="0"/>
              <a:t>__device__ int getGlobalIdx_1D_1D() {  </a:t>
            </a:r>
          </a:p>
          <a:p>
            <a:r>
              <a:rPr lang="en-US" altLang="zh-CN" sz="900" dirty="0"/>
              <a:t>    int </a:t>
            </a:r>
            <a:r>
              <a:rPr lang="en-US" altLang="zh-CN" sz="900" dirty="0" err="1"/>
              <a:t>threadId</a:t>
            </a:r>
            <a:r>
              <a:rPr lang="en-US" altLang="zh-CN" sz="900" dirty="0"/>
              <a:t> = </a:t>
            </a:r>
            <a:r>
              <a:rPr lang="en-US" altLang="zh-CN" sz="900" dirty="0" err="1"/>
              <a:t>blockIdx.x</a:t>
            </a:r>
            <a:r>
              <a:rPr lang="en-US" altLang="zh-CN" sz="900" dirty="0"/>
              <a:t> *</a:t>
            </a:r>
            <a:r>
              <a:rPr lang="en-US" altLang="zh-CN" sz="900" dirty="0" err="1"/>
              <a:t>blockDim.x</a:t>
            </a:r>
            <a:r>
              <a:rPr lang="en-US" altLang="zh-CN" sz="900" dirty="0"/>
              <a:t> + </a:t>
            </a:r>
            <a:r>
              <a:rPr lang="en-US" altLang="zh-CN" sz="900" dirty="0" err="1"/>
              <a:t>threadIdx.x</a:t>
            </a:r>
            <a:r>
              <a:rPr lang="en-US" altLang="zh-CN" sz="900" dirty="0"/>
              <a:t>;  </a:t>
            </a:r>
          </a:p>
          <a:p>
            <a:r>
              <a:rPr lang="en-US" altLang="zh-CN" sz="900" dirty="0"/>
              <a:t>    return </a:t>
            </a:r>
            <a:r>
              <a:rPr lang="en-US" altLang="zh-CN" sz="900" dirty="0" err="1"/>
              <a:t>threadId</a:t>
            </a:r>
            <a:r>
              <a:rPr lang="en-US" altLang="zh-CN" sz="900" dirty="0"/>
              <a:t>;  </a:t>
            </a:r>
          </a:p>
          <a:p>
            <a:r>
              <a:rPr lang="en-US" altLang="zh-CN" sz="900" dirty="0"/>
              <a:t>}  </a:t>
            </a:r>
          </a:p>
          <a:p>
            <a:r>
              <a:rPr lang="en-US" altLang="zh-CN" sz="900" dirty="0"/>
              <a:t>  </a:t>
            </a:r>
          </a:p>
          <a:p>
            <a:r>
              <a:rPr lang="en-US" altLang="zh-CN" sz="900" dirty="0"/>
              <a:t>// </a:t>
            </a:r>
            <a:r>
              <a:rPr lang="zh-CN" altLang="en-US" sz="900" dirty="0"/>
              <a:t>情况</a:t>
            </a:r>
            <a:r>
              <a:rPr lang="en-US" altLang="zh-CN" sz="900" dirty="0"/>
              <a:t>2</a:t>
            </a:r>
            <a:r>
              <a:rPr lang="zh-CN" altLang="en-US" sz="900" dirty="0"/>
              <a:t>：</a:t>
            </a:r>
            <a:r>
              <a:rPr lang="en-US" altLang="zh-CN" sz="900" dirty="0"/>
              <a:t>grid</a:t>
            </a:r>
            <a:r>
              <a:rPr lang="zh-CN" altLang="en-US" sz="900" dirty="0"/>
              <a:t>划分成</a:t>
            </a:r>
            <a:r>
              <a:rPr lang="en-US" altLang="zh-CN" sz="900" dirty="0"/>
              <a:t>1</a:t>
            </a:r>
            <a:r>
              <a:rPr lang="zh-CN" altLang="en-US" sz="900" dirty="0"/>
              <a:t>维，</a:t>
            </a:r>
            <a:r>
              <a:rPr lang="en-US" altLang="zh-CN" sz="900" dirty="0"/>
              <a:t>block</a:t>
            </a:r>
            <a:r>
              <a:rPr lang="zh-CN" altLang="en-US" sz="900" dirty="0"/>
              <a:t>划分为</a:t>
            </a:r>
            <a:r>
              <a:rPr lang="en-US" altLang="zh-CN" sz="900" dirty="0"/>
              <a:t>2</a:t>
            </a:r>
            <a:r>
              <a:rPr lang="zh-CN" altLang="en-US" sz="900" dirty="0"/>
              <a:t>维。  </a:t>
            </a:r>
          </a:p>
          <a:p>
            <a:r>
              <a:rPr lang="en-US" altLang="zh-CN" sz="900" dirty="0"/>
              <a:t>__device__ int getGlobalIdx_1D_2D() {  </a:t>
            </a:r>
          </a:p>
          <a:p>
            <a:r>
              <a:rPr lang="en-US" altLang="zh-CN" sz="900" dirty="0"/>
              <a:t>    int </a:t>
            </a:r>
            <a:r>
              <a:rPr lang="en-US" altLang="zh-CN" sz="900" dirty="0" err="1"/>
              <a:t>threadId</a:t>
            </a:r>
            <a:r>
              <a:rPr lang="en-US" altLang="zh-CN" sz="900" dirty="0"/>
              <a:t> = </a:t>
            </a:r>
            <a:r>
              <a:rPr lang="en-US" altLang="zh-CN" sz="900" dirty="0" err="1"/>
              <a:t>blockIdx.x</a:t>
            </a:r>
            <a:r>
              <a:rPr lang="en-US" altLang="zh-CN" sz="900" dirty="0"/>
              <a:t> * </a:t>
            </a:r>
            <a:r>
              <a:rPr lang="en-US" altLang="zh-CN" sz="900" dirty="0" err="1"/>
              <a:t>blockDim.x</a:t>
            </a:r>
            <a:r>
              <a:rPr lang="en-US" altLang="zh-CN" sz="900" dirty="0"/>
              <a:t> * </a:t>
            </a:r>
            <a:r>
              <a:rPr lang="en-US" altLang="zh-CN" sz="900" dirty="0" err="1"/>
              <a:t>blockDim.y</a:t>
            </a:r>
            <a:r>
              <a:rPr lang="en-US" altLang="zh-CN" sz="900" dirty="0"/>
              <a:t>  </a:t>
            </a:r>
          </a:p>
          <a:p>
            <a:r>
              <a:rPr lang="en-US" altLang="zh-CN" sz="900" dirty="0"/>
              <a:t>        + </a:t>
            </a:r>
            <a:r>
              <a:rPr lang="en-US" altLang="zh-CN" sz="900" dirty="0" err="1"/>
              <a:t>threadIdx.y</a:t>
            </a:r>
            <a:r>
              <a:rPr lang="en-US" altLang="zh-CN" sz="900" dirty="0"/>
              <a:t> * </a:t>
            </a:r>
            <a:r>
              <a:rPr lang="en-US" altLang="zh-CN" sz="900" dirty="0" err="1"/>
              <a:t>blockDim.x</a:t>
            </a:r>
            <a:r>
              <a:rPr lang="en-US" altLang="zh-CN" sz="900" dirty="0"/>
              <a:t> + </a:t>
            </a:r>
            <a:r>
              <a:rPr lang="en-US" altLang="zh-CN" sz="900" dirty="0" err="1"/>
              <a:t>threadIdx.x</a:t>
            </a:r>
            <a:r>
              <a:rPr lang="en-US" altLang="zh-CN" sz="900" dirty="0"/>
              <a:t>;  </a:t>
            </a:r>
          </a:p>
          <a:p>
            <a:r>
              <a:rPr lang="en-US" altLang="zh-CN" sz="900" dirty="0"/>
              <a:t>    return </a:t>
            </a:r>
            <a:r>
              <a:rPr lang="en-US" altLang="zh-CN" sz="900" dirty="0" err="1"/>
              <a:t>threadId</a:t>
            </a:r>
            <a:r>
              <a:rPr lang="en-US" altLang="zh-CN" sz="900" dirty="0"/>
              <a:t>;   </a:t>
            </a:r>
          </a:p>
          <a:p>
            <a:r>
              <a:rPr lang="en-US" altLang="zh-CN" sz="900" dirty="0"/>
              <a:t>}  </a:t>
            </a:r>
          </a:p>
          <a:p>
            <a:r>
              <a:rPr lang="en-US" altLang="zh-CN" sz="900" dirty="0"/>
              <a:t>  </a:t>
            </a:r>
          </a:p>
          <a:p>
            <a:r>
              <a:rPr lang="en-US" altLang="zh-CN" sz="900" dirty="0"/>
              <a:t>// </a:t>
            </a:r>
            <a:r>
              <a:rPr lang="zh-CN" altLang="en-US" sz="900" dirty="0"/>
              <a:t>情况</a:t>
            </a:r>
            <a:r>
              <a:rPr lang="en-US" altLang="zh-CN" sz="900" dirty="0"/>
              <a:t>3</a:t>
            </a:r>
            <a:r>
              <a:rPr lang="zh-CN" altLang="en-US" sz="900" dirty="0"/>
              <a:t>：</a:t>
            </a:r>
            <a:r>
              <a:rPr lang="en-US" altLang="zh-CN" sz="900" dirty="0"/>
              <a:t>grid</a:t>
            </a:r>
            <a:r>
              <a:rPr lang="zh-CN" altLang="en-US" sz="900" dirty="0"/>
              <a:t>划分成</a:t>
            </a:r>
            <a:r>
              <a:rPr lang="en-US" altLang="zh-CN" sz="900" dirty="0"/>
              <a:t>1</a:t>
            </a:r>
            <a:r>
              <a:rPr lang="zh-CN" altLang="en-US" sz="900" dirty="0"/>
              <a:t>维，</a:t>
            </a:r>
            <a:r>
              <a:rPr lang="en-US" altLang="zh-CN" sz="900" dirty="0"/>
              <a:t>block</a:t>
            </a:r>
            <a:r>
              <a:rPr lang="zh-CN" altLang="en-US" sz="900" dirty="0"/>
              <a:t>划分为</a:t>
            </a:r>
            <a:r>
              <a:rPr lang="en-US" altLang="zh-CN" sz="900" dirty="0"/>
              <a:t>3</a:t>
            </a:r>
            <a:r>
              <a:rPr lang="zh-CN" altLang="en-US" sz="900" dirty="0"/>
              <a:t>维。  </a:t>
            </a:r>
          </a:p>
          <a:p>
            <a:r>
              <a:rPr lang="en-US" altLang="zh-CN" sz="900" dirty="0"/>
              <a:t>__device__ int getGlobalIdx_1D_3D() {  </a:t>
            </a:r>
          </a:p>
          <a:p>
            <a:r>
              <a:rPr lang="en-US" altLang="zh-CN" sz="900" dirty="0"/>
              <a:t>    int </a:t>
            </a:r>
            <a:r>
              <a:rPr lang="en-US" altLang="zh-CN" sz="900" dirty="0" err="1"/>
              <a:t>threadId</a:t>
            </a:r>
            <a:r>
              <a:rPr lang="en-US" altLang="zh-CN" sz="900" dirty="0"/>
              <a:t> = </a:t>
            </a:r>
            <a:r>
              <a:rPr lang="en-US" altLang="zh-CN" sz="900" dirty="0" err="1"/>
              <a:t>blockIdx.x</a:t>
            </a:r>
            <a:r>
              <a:rPr lang="en-US" altLang="zh-CN" sz="900" dirty="0"/>
              <a:t> * </a:t>
            </a:r>
            <a:r>
              <a:rPr lang="en-US" altLang="zh-CN" sz="900" dirty="0" err="1"/>
              <a:t>blockDim.x</a:t>
            </a:r>
            <a:r>
              <a:rPr lang="en-US" altLang="zh-CN" sz="900" dirty="0"/>
              <a:t> * </a:t>
            </a:r>
            <a:r>
              <a:rPr lang="en-US" altLang="zh-CN" sz="900" dirty="0" err="1"/>
              <a:t>blockDim.y</a:t>
            </a:r>
            <a:r>
              <a:rPr lang="en-US" altLang="zh-CN" sz="900" dirty="0"/>
              <a:t> * </a:t>
            </a:r>
            <a:r>
              <a:rPr lang="en-US" altLang="zh-CN" sz="900" dirty="0" err="1"/>
              <a:t>blockDim.z</a:t>
            </a:r>
            <a:r>
              <a:rPr lang="en-US" altLang="zh-CN" sz="900" dirty="0"/>
              <a:t>  </a:t>
            </a:r>
          </a:p>
          <a:p>
            <a:r>
              <a:rPr lang="en-US" altLang="zh-CN" sz="900" dirty="0"/>
              <a:t>        + </a:t>
            </a:r>
            <a:r>
              <a:rPr lang="en-US" altLang="zh-CN" sz="900" dirty="0" err="1"/>
              <a:t>threadIdx.z</a:t>
            </a:r>
            <a:r>
              <a:rPr lang="en-US" altLang="zh-CN" sz="900" dirty="0"/>
              <a:t> * </a:t>
            </a:r>
            <a:r>
              <a:rPr lang="en-US" altLang="zh-CN" sz="900" dirty="0" err="1"/>
              <a:t>blockDim.y</a:t>
            </a:r>
            <a:r>
              <a:rPr lang="en-US" altLang="zh-CN" sz="900" dirty="0"/>
              <a:t> * </a:t>
            </a:r>
            <a:r>
              <a:rPr lang="en-US" altLang="zh-CN" sz="900" dirty="0" err="1"/>
              <a:t>blockDim.x</a:t>
            </a:r>
            <a:r>
              <a:rPr lang="en-US" altLang="zh-CN" sz="900" dirty="0"/>
              <a:t>  </a:t>
            </a:r>
          </a:p>
          <a:p>
            <a:r>
              <a:rPr lang="en-US" altLang="zh-CN" sz="900" dirty="0"/>
              <a:t>        + </a:t>
            </a:r>
            <a:r>
              <a:rPr lang="en-US" altLang="zh-CN" sz="900" dirty="0" err="1"/>
              <a:t>threadIdx.y</a:t>
            </a:r>
            <a:r>
              <a:rPr lang="en-US" altLang="zh-CN" sz="900" dirty="0"/>
              <a:t> * </a:t>
            </a:r>
            <a:r>
              <a:rPr lang="en-US" altLang="zh-CN" sz="900" dirty="0" err="1"/>
              <a:t>blockDim.x</a:t>
            </a:r>
            <a:r>
              <a:rPr lang="en-US" altLang="zh-CN" sz="900" dirty="0"/>
              <a:t> + </a:t>
            </a:r>
            <a:r>
              <a:rPr lang="en-US" altLang="zh-CN" sz="900" dirty="0" err="1"/>
              <a:t>threadIdx.x</a:t>
            </a:r>
            <a:r>
              <a:rPr lang="en-US" altLang="zh-CN" sz="900" dirty="0"/>
              <a:t>;  </a:t>
            </a:r>
          </a:p>
          <a:p>
            <a:r>
              <a:rPr lang="en-US" altLang="zh-CN" sz="900" dirty="0"/>
              <a:t>    return </a:t>
            </a:r>
            <a:r>
              <a:rPr lang="en-US" altLang="zh-CN" sz="900" dirty="0" err="1"/>
              <a:t>threadId</a:t>
            </a:r>
            <a:r>
              <a:rPr lang="en-US" altLang="zh-CN" sz="900" dirty="0"/>
              <a:t>;  </a:t>
            </a:r>
          </a:p>
          <a:p>
            <a:r>
              <a:rPr lang="en-US" altLang="zh-CN" sz="900" dirty="0"/>
              <a:t>}  </a:t>
            </a:r>
          </a:p>
          <a:p>
            <a:r>
              <a:rPr lang="en-US" altLang="zh-CN" sz="900" dirty="0"/>
              <a:t>  </a:t>
            </a:r>
          </a:p>
          <a:p>
            <a:r>
              <a:rPr lang="en-US" altLang="zh-CN" sz="900" dirty="0"/>
              <a:t>// </a:t>
            </a:r>
            <a:r>
              <a:rPr lang="zh-CN" altLang="en-US" sz="900" dirty="0"/>
              <a:t>情况</a:t>
            </a:r>
            <a:r>
              <a:rPr lang="en-US" altLang="zh-CN" sz="900" dirty="0"/>
              <a:t>4</a:t>
            </a:r>
            <a:r>
              <a:rPr lang="zh-CN" altLang="en-US" sz="900" dirty="0"/>
              <a:t>：</a:t>
            </a:r>
            <a:r>
              <a:rPr lang="en-US" altLang="zh-CN" sz="900" dirty="0"/>
              <a:t>grid</a:t>
            </a:r>
            <a:r>
              <a:rPr lang="zh-CN" altLang="en-US" sz="900" dirty="0"/>
              <a:t>划分成</a:t>
            </a:r>
            <a:r>
              <a:rPr lang="en-US" altLang="zh-CN" sz="900" dirty="0"/>
              <a:t>2</a:t>
            </a:r>
            <a:r>
              <a:rPr lang="zh-CN" altLang="en-US" sz="900" dirty="0"/>
              <a:t>维，</a:t>
            </a:r>
            <a:r>
              <a:rPr lang="en-US" altLang="zh-CN" sz="900" dirty="0"/>
              <a:t>block</a:t>
            </a:r>
            <a:r>
              <a:rPr lang="zh-CN" altLang="en-US" sz="900" dirty="0"/>
              <a:t>划分为</a:t>
            </a:r>
            <a:r>
              <a:rPr lang="en-US" altLang="zh-CN" sz="900" dirty="0"/>
              <a:t>1</a:t>
            </a:r>
            <a:r>
              <a:rPr lang="zh-CN" altLang="en-US" sz="900" dirty="0"/>
              <a:t>维。  </a:t>
            </a:r>
          </a:p>
          <a:p>
            <a:r>
              <a:rPr lang="en-US" altLang="zh-CN" sz="900" dirty="0"/>
              <a:t>__device__ int getGlobalIdx_2D_1D() {  </a:t>
            </a:r>
          </a:p>
          <a:p>
            <a:r>
              <a:rPr lang="en-US" altLang="zh-CN" sz="900" dirty="0"/>
              <a:t>    int </a:t>
            </a:r>
            <a:r>
              <a:rPr lang="en-US" altLang="zh-CN" sz="900" dirty="0" err="1"/>
              <a:t>blockId</a:t>
            </a:r>
            <a:r>
              <a:rPr lang="en-US" altLang="zh-CN" sz="900" dirty="0"/>
              <a:t> = </a:t>
            </a:r>
            <a:r>
              <a:rPr lang="en-US" altLang="zh-CN" sz="900" dirty="0" err="1"/>
              <a:t>blockIdx.y</a:t>
            </a:r>
            <a:r>
              <a:rPr lang="en-US" altLang="zh-CN" sz="900" dirty="0"/>
              <a:t> * </a:t>
            </a:r>
            <a:r>
              <a:rPr lang="en-US" altLang="zh-CN" sz="900" dirty="0" err="1"/>
              <a:t>gridDim.x</a:t>
            </a:r>
            <a:r>
              <a:rPr lang="en-US" altLang="zh-CN" sz="900" dirty="0"/>
              <a:t> + </a:t>
            </a:r>
            <a:r>
              <a:rPr lang="en-US" altLang="zh-CN" sz="900" dirty="0" err="1"/>
              <a:t>blockIdx.x</a:t>
            </a:r>
            <a:r>
              <a:rPr lang="en-US" altLang="zh-CN" sz="900" dirty="0"/>
              <a:t>;  </a:t>
            </a:r>
          </a:p>
          <a:p>
            <a:r>
              <a:rPr lang="en-US" altLang="zh-CN" sz="900" dirty="0"/>
              <a:t>    int </a:t>
            </a:r>
            <a:r>
              <a:rPr lang="en-US" altLang="zh-CN" sz="900" dirty="0" err="1"/>
              <a:t>threadId</a:t>
            </a:r>
            <a:r>
              <a:rPr lang="en-US" altLang="zh-CN" sz="900" dirty="0"/>
              <a:t> = </a:t>
            </a:r>
            <a:r>
              <a:rPr lang="en-US" altLang="zh-CN" sz="900" dirty="0" err="1"/>
              <a:t>blockId</a:t>
            </a:r>
            <a:r>
              <a:rPr lang="en-US" altLang="zh-CN" sz="900" dirty="0"/>
              <a:t> * </a:t>
            </a:r>
            <a:r>
              <a:rPr lang="en-US" altLang="zh-CN" sz="900" dirty="0" err="1"/>
              <a:t>blockDim.x</a:t>
            </a:r>
            <a:r>
              <a:rPr lang="en-US" altLang="zh-CN" sz="900" dirty="0"/>
              <a:t> + </a:t>
            </a:r>
            <a:r>
              <a:rPr lang="en-US" altLang="zh-CN" sz="900" dirty="0" err="1"/>
              <a:t>threadIdx.x</a:t>
            </a:r>
            <a:r>
              <a:rPr lang="en-US" altLang="zh-CN" sz="900" dirty="0"/>
              <a:t>;  </a:t>
            </a:r>
          </a:p>
          <a:p>
            <a:r>
              <a:rPr lang="en-US" altLang="zh-CN" sz="900" dirty="0"/>
              <a:t>    return </a:t>
            </a:r>
            <a:r>
              <a:rPr lang="en-US" altLang="zh-CN" sz="900" dirty="0" err="1"/>
              <a:t>threadId</a:t>
            </a:r>
            <a:r>
              <a:rPr lang="en-US" altLang="zh-CN" sz="900" dirty="0"/>
              <a:t>;  </a:t>
            </a:r>
          </a:p>
          <a:p>
            <a:r>
              <a:rPr lang="en-US" altLang="zh-CN" sz="900" dirty="0"/>
              <a:t>}  </a:t>
            </a:r>
          </a:p>
          <a:p>
            <a:r>
              <a:rPr lang="en-US" altLang="zh-CN" sz="900" dirty="0"/>
              <a:t>  </a:t>
            </a:r>
          </a:p>
          <a:p>
            <a:r>
              <a:rPr lang="en-US" altLang="zh-CN" sz="900" dirty="0"/>
              <a:t>// </a:t>
            </a:r>
            <a:r>
              <a:rPr lang="zh-CN" altLang="en-US" sz="900" dirty="0"/>
              <a:t>情况</a:t>
            </a:r>
            <a:r>
              <a:rPr lang="en-US" altLang="zh-CN" sz="900" dirty="0"/>
              <a:t>5</a:t>
            </a:r>
            <a:r>
              <a:rPr lang="zh-CN" altLang="en-US" sz="900" dirty="0"/>
              <a:t>：</a:t>
            </a:r>
            <a:r>
              <a:rPr lang="en-US" altLang="zh-CN" sz="900" dirty="0"/>
              <a:t>grid</a:t>
            </a:r>
            <a:r>
              <a:rPr lang="zh-CN" altLang="en-US" sz="900" dirty="0"/>
              <a:t>划分成</a:t>
            </a:r>
            <a:r>
              <a:rPr lang="en-US" altLang="zh-CN" sz="900" dirty="0"/>
              <a:t>2</a:t>
            </a:r>
            <a:r>
              <a:rPr lang="zh-CN" altLang="en-US" sz="900" dirty="0"/>
              <a:t>维，</a:t>
            </a:r>
            <a:r>
              <a:rPr lang="en-US" altLang="zh-CN" sz="900" dirty="0"/>
              <a:t>block</a:t>
            </a:r>
            <a:r>
              <a:rPr lang="zh-CN" altLang="en-US" sz="900" dirty="0"/>
              <a:t>划分为</a:t>
            </a:r>
            <a:r>
              <a:rPr lang="en-US" altLang="zh-CN" sz="900" dirty="0"/>
              <a:t>2</a:t>
            </a:r>
            <a:r>
              <a:rPr lang="zh-CN" altLang="en-US" sz="900" dirty="0"/>
              <a:t>维。  </a:t>
            </a:r>
          </a:p>
          <a:p>
            <a:r>
              <a:rPr lang="en-US" altLang="zh-CN" sz="900" dirty="0"/>
              <a:t>__device__ int getGlobalIdx_2D_2D() {  </a:t>
            </a:r>
          </a:p>
          <a:p>
            <a:r>
              <a:rPr lang="en-US" altLang="zh-CN" sz="900" dirty="0"/>
              <a:t>    int </a:t>
            </a:r>
            <a:r>
              <a:rPr lang="en-US" altLang="zh-CN" sz="900" dirty="0" err="1"/>
              <a:t>blockId</a:t>
            </a:r>
            <a:r>
              <a:rPr lang="en-US" altLang="zh-CN" sz="900" dirty="0"/>
              <a:t> = </a:t>
            </a:r>
            <a:r>
              <a:rPr lang="en-US" altLang="zh-CN" sz="900" dirty="0" err="1"/>
              <a:t>blockIdx.x</a:t>
            </a:r>
            <a:r>
              <a:rPr lang="en-US" altLang="zh-CN" sz="900" dirty="0"/>
              <a:t> + </a:t>
            </a:r>
            <a:r>
              <a:rPr lang="en-US" altLang="zh-CN" sz="900" dirty="0" err="1"/>
              <a:t>blockIdx.y</a:t>
            </a:r>
            <a:r>
              <a:rPr lang="en-US" altLang="zh-CN" sz="900" dirty="0"/>
              <a:t> * </a:t>
            </a:r>
            <a:r>
              <a:rPr lang="en-US" altLang="zh-CN" sz="900" dirty="0" err="1"/>
              <a:t>gridDim.x</a:t>
            </a:r>
            <a:r>
              <a:rPr lang="en-US" altLang="zh-CN" sz="900" dirty="0"/>
              <a:t>;  </a:t>
            </a:r>
          </a:p>
          <a:p>
            <a:r>
              <a:rPr lang="en-US" altLang="zh-CN" sz="900" dirty="0"/>
              <a:t>    int </a:t>
            </a:r>
            <a:r>
              <a:rPr lang="en-US" altLang="zh-CN" sz="900" dirty="0" err="1"/>
              <a:t>threadId</a:t>
            </a:r>
            <a:r>
              <a:rPr lang="en-US" altLang="zh-CN" sz="900" dirty="0"/>
              <a:t> = </a:t>
            </a:r>
            <a:r>
              <a:rPr lang="en-US" altLang="zh-CN" sz="900" dirty="0" err="1"/>
              <a:t>blockId</a:t>
            </a:r>
            <a:r>
              <a:rPr lang="en-US" altLang="zh-CN" sz="900" dirty="0"/>
              <a:t> * (</a:t>
            </a:r>
            <a:r>
              <a:rPr lang="en-US" altLang="zh-CN" sz="900" dirty="0" err="1"/>
              <a:t>blockDim.x</a:t>
            </a:r>
            <a:r>
              <a:rPr lang="en-US" altLang="zh-CN" sz="900" dirty="0"/>
              <a:t> * </a:t>
            </a:r>
            <a:r>
              <a:rPr lang="en-US" altLang="zh-CN" sz="900" dirty="0" err="1"/>
              <a:t>blockDim.y</a:t>
            </a:r>
            <a:r>
              <a:rPr lang="en-US" altLang="zh-CN" sz="900" dirty="0"/>
              <a:t>)  </a:t>
            </a:r>
          </a:p>
          <a:p>
            <a:r>
              <a:rPr lang="en-US" altLang="zh-CN" sz="900" dirty="0"/>
              <a:t>        + (</a:t>
            </a:r>
            <a:r>
              <a:rPr lang="en-US" altLang="zh-CN" sz="900" dirty="0" err="1"/>
              <a:t>threadIdx.y</a:t>
            </a:r>
            <a:r>
              <a:rPr lang="en-US" altLang="zh-CN" sz="900" dirty="0"/>
              <a:t> * </a:t>
            </a:r>
            <a:r>
              <a:rPr lang="en-US" altLang="zh-CN" sz="900" dirty="0" err="1"/>
              <a:t>blockDim.x</a:t>
            </a:r>
            <a:r>
              <a:rPr lang="en-US" altLang="zh-CN" sz="900" dirty="0"/>
              <a:t>) + </a:t>
            </a:r>
            <a:r>
              <a:rPr lang="en-US" altLang="zh-CN" sz="900" dirty="0" err="1"/>
              <a:t>threadIdx.x</a:t>
            </a:r>
            <a:r>
              <a:rPr lang="en-US" altLang="zh-CN" sz="900" dirty="0"/>
              <a:t>;  </a:t>
            </a:r>
          </a:p>
          <a:p>
            <a:r>
              <a:rPr lang="en-US" altLang="zh-CN" sz="900" dirty="0"/>
              <a:t>    return </a:t>
            </a:r>
            <a:r>
              <a:rPr lang="en-US" altLang="zh-CN" sz="900" dirty="0" err="1"/>
              <a:t>threadId</a:t>
            </a:r>
            <a:r>
              <a:rPr lang="en-US" altLang="zh-CN" sz="900" dirty="0"/>
              <a:t>;  </a:t>
            </a:r>
          </a:p>
          <a:p>
            <a:r>
              <a:rPr lang="en-US" altLang="zh-CN" sz="900" dirty="0"/>
              <a:t>}  </a:t>
            </a:r>
          </a:p>
          <a:p>
            <a:r>
              <a:rPr lang="en-US" altLang="zh-CN" sz="900" dirty="0"/>
              <a:t>  </a:t>
            </a:r>
          </a:p>
          <a:p>
            <a:endParaRPr lang="zh-CN" altLang="en-US" sz="9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AE1EC0-2E49-4E9B-934B-9F707E5FB684}"/>
              </a:ext>
            </a:extLst>
          </p:cNvPr>
          <p:cNvSpPr/>
          <p:nvPr/>
        </p:nvSpPr>
        <p:spPr>
          <a:xfrm>
            <a:off x="4458929" y="1499867"/>
            <a:ext cx="4572000" cy="493981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// </a:t>
            </a:r>
            <a:r>
              <a:rPr lang="zh-CN" altLang="en-US" sz="900" dirty="0">
                <a:solidFill>
                  <a:prstClr val="black"/>
                </a:solidFill>
              </a:rPr>
              <a:t>情况</a:t>
            </a:r>
            <a:r>
              <a:rPr lang="en-US" altLang="zh-CN" sz="900" dirty="0">
                <a:solidFill>
                  <a:prstClr val="black"/>
                </a:solidFill>
              </a:rPr>
              <a:t>6</a:t>
            </a:r>
            <a:r>
              <a:rPr lang="zh-CN" altLang="en-US" sz="900" dirty="0">
                <a:solidFill>
                  <a:prstClr val="black"/>
                </a:solidFill>
              </a:rPr>
              <a:t>：</a:t>
            </a:r>
            <a:r>
              <a:rPr lang="en-US" altLang="zh-CN" sz="900" dirty="0">
                <a:solidFill>
                  <a:prstClr val="black"/>
                </a:solidFill>
              </a:rPr>
              <a:t>grid</a:t>
            </a:r>
            <a:r>
              <a:rPr lang="zh-CN" altLang="en-US" sz="900" dirty="0">
                <a:solidFill>
                  <a:prstClr val="black"/>
                </a:solidFill>
              </a:rPr>
              <a:t>划分成</a:t>
            </a:r>
            <a:r>
              <a:rPr lang="en-US" altLang="zh-CN" sz="900" dirty="0">
                <a:solidFill>
                  <a:prstClr val="black"/>
                </a:solidFill>
              </a:rPr>
              <a:t>2</a:t>
            </a:r>
            <a:r>
              <a:rPr lang="zh-CN" altLang="en-US" sz="900" dirty="0">
                <a:solidFill>
                  <a:prstClr val="black"/>
                </a:solidFill>
              </a:rPr>
              <a:t>维，</a:t>
            </a:r>
            <a:r>
              <a:rPr lang="en-US" altLang="zh-CN" sz="900" dirty="0">
                <a:solidFill>
                  <a:prstClr val="black"/>
                </a:solidFill>
              </a:rPr>
              <a:t>block</a:t>
            </a:r>
            <a:r>
              <a:rPr lang="zh-CN" altLang="en-US" sz="900" dirty="0">
                <a:solidFill>
                  <a:prstClr val="black"/>
                </a:solidFill>
              </a:rPr>
              <a:t>划分为</a:t>
            </a:r>
            <a:r>
              <a:rPr lang="en-US" altLang="zh-CN" sz="900" dirty="0">
                <a:solidFill>
                  <a:prstClr val="black"/>
                </a:solidFill>
              </a:rPr>
              <a:t>3</a:t>
            </a:r>
            <a:r>
              <a:rPr lang="zh-CN" altLang="en-US" sz="900" dirty="0">
                <a:solidFill>
                  <a:prstClr val="black"/>
                </a:solidFill>
              </a:rPr>
              <a:t>维。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__device__ int getGlobalIdx_2D_3D() {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    int </a:t>
            </a:r>
            <a:r>
              <a:rPr lang="en-US" altLang="zh-CN" sz="900" dirty="0" err="1">
                <a:solidFill>
                  <a:prstClr val="black"/>
                </a:solidFill>
              </a:rPr>
              <a:t>blockId</a:t>
            </a:r>
            <a:r>
              <a:rPr lang="en-US" altLang="zh-CN" sz="900" dirty="0">
                <a:solidFill>
                  <a:prstClr val="black"/>
                </a:solidFill>
              </a:rPr>
              <a:t> = </a:t>
            </a:r>
            <a:r>
              <a:rPr lang="en-US" altLang="zh-CN" sz="900" dirty="0" err="1">
                <a:solidFill>
                  <a:prstClr val="black"/>
                </a:solidFill>
              </a:rPr>
              <a:t>blockIdx.x</a:t>
            </a:r>
            <a:r>
              <a:rPr lang="en-US" altLang="zh-CN" sz="900" dirty="0">
                <a:solidFill>
                  <a:prstClr val="black"/>
                </a:solidFill>
              </a:rPr>
              <a:t> + </a:t>
            </a:r>
            <a:r>
              <a:rPr lang="en-US" altLang="zh-CN" sz="900" dirty="0" err="1">
                <a:solidFill>
                  <a:prstClr val="black"/>
                </a:solidFill>
              </a:rPr>
              <a:t>blockIdx.y</a:t>
            </a:r>
            <a:r>
              <a:rPr lang="en-US" altLang="zh-CN" sz="900" dirty="0">
                <a:solidFill>
                  <a:prstClr val="black"/>
                </a:solidFill>
              </a:rPr>
              <a:t> * </a:t>
            </a:r>
            <a:r>
              <a:rPr lang="en-US" altLang="zh-CN" sz="900" dirty="0" err="1">
                <a:solidFill>
                  <a:prstClr val="black"/>
                </a:solidFill>
              </a:rPr>
              <a:t>gridDim.x</a:t>
            </a:r>
            <a:r>
              <a:rPr lang="en-US" altLang="zh-CN" sz="900" dirty="0">
                <a:solidFill>
                  <a:prstClr val="black"/>
                </a:solidFill>
              </a:rPr>
              <a:t>;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    int </a:t>
            </a:r>
            <a:r>
              <a:rPr lang="en-US" altLang="zh-CN" sz="900" dirty="0" err="1">
                <a:solidFill>
                  <a:prstClr val="black"/>
                </a:solidFill>
              </a:rPr>
              <a:t>threadId</a:t>
            </a:r>
            <a:r>
              <a:rPr lang="en-US" altLang="zh-CN" sz="900" dirty="0">
                <a:solidFill>
                  <a:prstClr val="black"/>
                </a:solidFill>
              </a:rPr>
              <a:t> = </a:t>
            </a:r>
            <a:r>
              <a:rPr lang="en-US" altLang="zh-CN" sz="900" dirty="0" err="1">
                <a:solidFill>
                  <a:prstClr val="black"/>
                </a:solidFill>
              </a:rPr>
              <a:t>blockId</a:t>
            </a:r>
            <a:r>
              <a:rPr lang="en-US" altLang="zh-CN" sz="900" dirty="0">
                <a:solidFill>
                  <a:prstClr val="black"/>
                </a:solidFill>
              </a:rPr>
              <a:t> * (</a:t>
            </a:r>
            <a:r>
              <a:rPr lang="en-US" altLang="zh-CN" sz="900" dirty="0" err="1">
                <a:solidFill>
                  <a:prstClr val="black"/>
                </a:solidFill>
              </a:rPr>
              <a:t>blockDim.x</a:t>
            </a:r>
            <a:r>
              <a:rPr lang="en-US" altLang="zh-CN" sz="900" dirty="0">
                <a:solidFill>
                  <a:prstClr val="black"/>
                </a:solidFill>
              </a:rPr>
              <a:t> * </a:t>
            </a:r>
            <a:r>
              <a:rPr lang="en-US" altLang="zh-CN" sz="900" dirty="0" err="1">
                <a:solidFill>
                  <a:prstClr val="black"/>
                </a:solidFill>
              </a:rPr>
              <a:t>blockDim.y</a:t>
            </a:r>
            <a:r>
              <a:rPr lang="en-US" altLang="zh-CN" sz="900" dirty="0">
                <a:solidFill>
                  <a:prstClr val="black"/>
                </a:solidFill>
              </a:rPr>
              <a:t> * </a:t>
            </a:r>
            <a:r>
              <a:rPr lang="en-US" altLang="zh-CN" sz="900" dirty="0" err="1">
                <a:solidFill>
                  <a:prstClr val="black"/>
                </a:solidFill>
              </a:rPr>
              <a:t>blockDim.z</a:t>
            </a:r>
            <a:r>
              <a:rPr lang="en-US" altLang="zh-CN" sz="900" dirty="0">
                <a:solidFill>
                  <a:prstClr val="black"/>
                </a:solidFill>
              </a:rPr>
              <a:t>)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        + (</a:t>
            </a:r>
            <a:r>
              <a:rPr lang="en-US" altLang="zh-CN" sz="900" dirty="0" err="1">
                <a:solidFill>
                  <a:prstClr val="black"/>
                </a:solidFill>
              </a:rPr>
              <a:t>threadIdx.z</a:t>
            </a:r>
            <a:r>
              <a:rPr lang="en-US" altLang="zh-CN" sz="900" dirty="0">
                <a:solidFill>
                  <a:prstClr val="black"/>
                </a:solidFill>
              </a:rPr>
              <a:t> * (</a:t>
            </a:r>
            <a:r>
              <a:rPr lang="en-US" altLang="zh-CN" sz="900" dirty="0" err="1">
                <a:solidFill>
                  <a:prstClr val="black"/>
                </a:solidFill>
              </a:rPr>
              <a:t>blockDim.x</a:t>
            </a:r>
            <a:r>
              <a:rPr lang="en-US" altLang="zh-CN" sz="900" dirty="0">
                <a:solidFill>
                  <a:prstClr val="black"/>
                </a:solidFill>
              </a:rPr>
              <a:t> * </a:t>
            </a:r>
            <a:r>
              <a:rPr lang="en-US" altLang="zh-CN" sz="900" dirty="0" err="1">
                <a:solidFill>
                  <a:prstClr val="black"/>
                </a:solidFill>
              </a:rPr>
              <a:t>blockDim.y</a:t>
            </a:r>
            <a:r>
              <a:rPr lang="en-US" altLang="zh-CN" sz="900" dirty="0">
                <a:solidFill>
                  <a:prstClr val="black"/>
                </a:solidFill>
              </a:rPr>
              <a:t>))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        + (</a:t>
            </a:r>
            <a:r>
              <a:rPr lang="en-US" altLang="zh-CN" sz="900" dirty="0" err="1">
                <a:solidFill>
                  <a:prstClr val="black"/>
                </a:solidFill>
              </a:rPr>
              <a:t>threadIdx.y</a:t>
            </a:r>
            <a:r>
              <a:rPr lang="en-US" altLang="zh-CN" sz="900" dirty="0">
                <a:solidFill>
                  <a:prstClr val="black"/>
                </a:solidFill>
              </a:rPr>
              <a:t> * </a:t>
            </a:r>
            <a:r>
              <a:rPr lang="en-US" altLang="zh-CN" sz="900" dirty="0" err="1">
                <a:solidFill>
                  <a:prstClr val="black"/>
                </a:solidFill>
              </a:rPr>
              <a:t>blockDim.x</a:t>
            </a:r>
            <a:r>
              <a:rPr lang="en-US" altLang="zh-CN" sz="900" dirty="0">
                <a:solidFill>
                  <a:prstClr val="black"/>
                </a:solidFill>
              </a:rPr>
              <a:t>) + </a:t>
            </a:r>
            <a:r>
              <a:rPr lang="en-US" altLang="zh-CN" sz="900" dirty="0" err="1">
                <a:solidFill>
                  <a:prstClr val="black"/>
                </a:solidFill>
              </a:rPr>
              <a:t>threadIdx.x</a:t>
            </a:r>
            <a:r>
              <a:rPr lang="en-US" altLang="zh-CN" sz="900" dirty="0">
                <a:solidFill>
                  <a:prstClr val="black"/>
                </a:solidFill>
              </a:rPr>
              <a:t>;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    return </a:t>
            </a:r>
            <a:r>
              <a:rPr lang="en-US" altLang="zh-CN" sz="900" dirty="0" err="1">
                <a:solidFill>
                  <a:prstClr val="black"/>
                </a:solidFill>
              </a:rPr>
              <a:t>threadId</a:t>
            </a:r>
            <a:r>
              <a:rPr lang="en-US" altLang="zh-CN" sz="900" dirty="0">
                <a:solidFill>
                  <a:prstClr val="black"/>
                </a:solidFill>
              </a:rPr>
              <a:t>;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}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// </a:t>
            </a:r>
            <a:r>
              <a:rPr lang="zh-CN" altLang="en-US" sz="900" dirty="0">
                <a:solidFill>
                  <a:prstClr val="black"/>
                </a:solidFill>
              </a:rPr>
              <a:t>情况</a:t>
            </a:r>
            <a:r>
              <a:rPr lang="en-US" altLang="zh-CN" sz="900" dirty="0">
                <a:solidFill>
                  <a:prstClr val="black"/>
                </a:solidFill>
              </a:rPr>
              <a:t>7</a:t>
            </a:r>
            <a:r>
              <a:rPr lang="zh-CN" altLang="en-US" sz="900" dirty="0">
                <a:solidFill>
                  <a:prstClr val="black"/>
                </a:solidFill>
              </a:rPr>
              <a:t>：</a:t>
            </a:r>
            <a:r>
              <a:rPr lang="en-US" altLang="zh-CN" sz="900" dirty="0">
                <a:solidFill>
                  <a:prstClr val="black"/>
                </a:solidFill>
              </a:rPr>
              <a:t>grid</a:t>
            </a:r>
            <a:r>
              <a:rPr lang="zh-CN" altLang="en-US" sz="900" dirty="0">
                <a:solidFill>
                  <a:prstClr val="black"/>
                </a:solidFill>
              </a:rPr>
              <a:t>划分成</a:t>
            </a:r>
            <a:r>
              <a:rPr lang="en-US" altLang="zh-CN" sz="900" dirty="0">
                <a:solidFill>
                  <a:prstClr val="black"/>
                </a:solidFill>
              </a:rPr>
              <a:t>3</a:t>
            </a:r>
            <a:r>
              <a:rPr lang="zh-CN" altLang="en-US" sz="900" dirty="0">
                <a:solidFill>
                  <a:prstClr val="black"/>
                </a:solidFill>
              </a:rPr>
              <a:t>维，</a:t>
            </a:r>
            <a:r>
              <a:rPr lang="en-US" altLang="zh-CN" sz="900" dirty="0">
                <a:solidFill>
                  <a:prstClr val="black"/>
                </a:solidFill>
              </a:rPr>
              <a:t>block</a:t>
            </a:r>
            <a:r>
              <a:rPr lang="zh-CN" altLang="en-US" sz="900" dirty="0">
                <a:solidFill>
                  <a:prstClr val="black"/>
                </a:solidFill>
              </a:rPr>
              <a:t>划分为</a:t>
            </a:r>
            <a:r>
              <a:rPr lang="en-US" altLang="zh-CN" sz="900" dirty="0">
                <a:solidFill>
                  <a:prstClr val="black"/>
                </a:solidFill>
              </a:rPr>
              <a:t>1</a:t>
            </a:r>
            <a:r>
              <a:rPr lang="zh-CN" altLang="en-US" sz="900" dirty="0">
                <a:solidFill>
                  <a:prstClr val="black"/>
                </a:solidFill>
              </a:rPr>
              <a:t>维。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__device__ int getGlobalIdx_3D_1D() {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    int </a:t>
            </a:r>
            <a:r>
              <a:rPr lang="en-US" altLang="zh-CN" sz="900" dirty="0" err="1">
                <a:solidFill>
                  <a:prstClr val="black"/>
                </a:solidFill>
              </a:rPr>
              <a:t>blockId</a:t>
            </a:r>
            <a:r>
              <a:rPr lang="en-US" altLang="zh-CN" sz="900" dirty="0">
                <a:solidFill>
                  <a:prstClr val="black"/>
                </a:solidFill>
              </a:rPr>
              <a:t> = </a:t>
            </a:r>
            <a:r>
              <a:rPr lang="en-US" altLang="zh-CN" sz="900" dirty="0" err="1">
                <a:solidFill>
                  <a:prstClr val="black"/>
                </a:solidFill>
              </a:rPr>
              <a:t>blockIdx.x</a:t>
            </a:r>
            <a:r>
              <a:rPr lang="en-US" altLang="zh-CN" sz="900" dirty="0">
                <a:solidFill>
                  <a:prstClr val="black"/>
                </a:solidFill>
              </a:rPr>
              <a:t> + </a:t>
            </a:r>
            <a:r>
              <a:rPr lang="en-US" altLang="zh-CN" sz="900" dirty="0" err="1">
                <a:solidFill>
                  <a:prstClr val="black"/>
                </a:solidFill>
              </a:rPr>
              <a:t>blockIdx.y</a:t>
            </a:r>
            <a:r>
              <a:rPr lang="en-US" altLang="zh-CN" sz="900" dirty="0">
                <a:solidFill>
                  <a:prstClr val="black"/>
                </a:solidFill>
              </a:rPr>
              <a:t> * </a:t>
            </a:r>
            <a:r>
              <a:rPr lang="en-US" altLang="zh-CN" sz="900" dirty="0" err="1">
                <a:solidFill>
                  <a:prstClr val="black"/>
                </a:solidFill>
              </a:rPr>
              <a:t>gridDim.x</a:t>
            </a:r>
            <a:r>
              <a:rPr lang="en-US" altLang="zh-CN" sz="900" dirty="0">
                <a:solidFill>
                  <a:prstClr val="black"/>
                </a:solidFill>
              </a:rPr>
              <a:t>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        + </a:t>
            </a:r>
            <a:r>
              <a:rPr lang="en-US" altLang="zh-CN" sz="900" dirty="0" err="1">
                <a:solidFill>
                  <a:prstClr val="black"/>
                </a:solidFill>
              </a:rPr>
              <a:t>gridDim.x</a:t>
            </a:r>
            <a:r>
              <a:rPr lang="en-US" altLang="zh-CN" sz="900" dirty="0">
                <a:solidFill>
                  <a:prstClr val="black"/>
                </a:solidFill>
              </a:rPr>
              <a:t> * </a:t>
            </a:r>
            <a:r>
              <a:rPr lang="en-US" altLang="zh-CN" sz="900" dirty="0" err="1">
                <a:solidFill>
                  <a:prstClr val="black"/>
                </a:solidFill>
              </a:rPr>
              <a:t>gridDim.y</a:t>
            </a:r>
            <a:r>
              <a:rPr lang="en-US" altLang="zh-CN" sz="900" dirty="0">
                <a:solidFill>
                  <a:prstClr val="black"/>
                </a:solidFill>
              </a:rPr>
              <a:t> * </a:t>
            </a:r>
            <a:r>
              <a:rPr lang="en-US" altLang="zh-CN" sz="900" dirty="0" err="1">
                <a:solidFill>
                  <a:prstClr val="black"/>
                </a:solidFill>
              </a:rPr>
              <a:t>blockIdx.z</a:t>
            </a:r>
            <a:r>
              <a:rPr lang="en-US" altLang="zh-CN" sz="900" dirty="0">
                <a:solidFill>
                  <a:prstClr val="black"/>
                </a:solidFill>
              </a:rPr>
              <a:t>;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    int </a:t>
            </a:r>
            <a:r>
              <a:rPr lang="en-US" altLang="zh-CN" sz="900" dirty="0" err="1">
                <a:solidFill>
                  <a:prstClr val="black"/>
                </a:solidFill>
              </a:rPr>
              <a:t>threadId</a:t>
            </a:r>
            <a:r>
              <a:rPr lang="en-US" altLang="zh-CN" sz="900" dirty="0">
                <a:solidFill>
                  <a:prstClr val="black"/>
                </a:solidFill>
              </a:rPr>
              <a:t> = </a:t>
            </a:r>
            <a:r>
              <a:rPr lang="en-US" altLang="zh-CN" sz="900" dirty="0" err="1">
                <a:solidFill>
                  <a:prstClr val="black"/>
                </a:solidFill>
              </a:rPr>
              <a:t>blockId</a:t>
            </a:r>
            <a:r>
              <a:rPr lang="en-US" altLang="zh-CN" sz="900" dirty="0">
                <a:solidFill>
                  <a:prstClr val="black"/>
                </a:solidFill>
              </a:rPr>
              <a:t> * </a:t>
            </a:r>
            <a:r>
              <a:rPr lang="en-US" altLang="zh-CN" sz="900" dirty="0" err="1">
                <a:solidFill>
                  <a:prstClr val="black"/>
                </a:solidFill>
              </a:rPr>
              <a:t>blockDim.x</a:t>
            </a:r>
            <a:r>
              <a:rPr lang="en-US" altLang="zh-CN" sz="900" dirty="0">
                <a:solidFill>
                  <a:prstClr val="black"/>
                </a:solidFill>
              </a:rPr>
              <a:t> + </a:t>
            </a:r>
            <a:r>
              <a:rPr lang="en-US" altLang="zh-CN" sz="900" dirty="0" err="1">
                <a:solidFill>
                  <a:prstClr val="black"/>
                </a:solidFill>
              </a:rPr>
              <a:t>threadIdx.x</a:t>
            </a:r>
            <a:r>
              <a:rPr lang="en-US" altLang="zh-CN" sz="900" dirty="0">
                <a:solidFill>
                  <a:prstClr val="black"/>
                </a:solidFill>
              </a:rPr>
              <a:t>;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    return </a:t>
            </a:r>
            <a:r>
              <a:rPr lang="en-US" altLang="zh-CN" sz="900" dirty="0" err="1">
                <a:solidFill>
                  <a:prstClr val="black"/>
                </a:solidFill>
              </a:rPr>
              <a:t>threadId</a:t>
            </a:r>
            <a:r>
              <a:rPr lang="en-US" altLang="zh-CN" sz="900" dirty="0">
                <a:solidFill>
                  <a:prstClr val="black"/>
                </a:solidFill>
              </a:rPr>
              <a:t>;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}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// </a:t>
            </a:r>
            <a:r>
              <a:rPr lang="zh-CN" altLang="en-US" sz="900" dirty="0">
                <a:solidFill>
                  <a:prstClr val="black"/>
                </a:solidFill>
              </a:rPr>
              <a:t>情况</a:t>
            </a:r>
            <a:r>
              <a:rPr lang="en-US" altLang="zh-CN" sz="900" dirty="0">
                <a:solidFill>
                  <a:prstClr val="black"/>
                </a:solidFill>
              </a:rPr>
              <a:t>8</a:t>
            </a:r>
            <a:r>
              <a:rPr lang="zh-CN" altLang="en-US" sz="900" dirty="0">
                <a:solidFill>
                  <a:prstClr val="black"/>
                </a:solidFill>
              </a:rPr>
              <a:t>：</a:t>
            </a:r>
            <a:r>
              <a:rPr lang="en-US" altLang="zh-CN" sz="900" dirty="0">
                <a:solidFill>
                  <a:prstClr val="black"/>
                </a:solidFill>
              </a:rPr>
              <a:t>grid</a:t>
            </a:r>
            <a:r>
              <a:rPr lang="zh-CN" altLang="en-US" sz="900" dirty="0">
                <a:solidFill>
                  <a:prstClr val="black"/>
                </a:solidFill>
              </a:rPr>
              <a:t>划分成</a:t>
            </a:r>
            <a:r>
              <a:rPr lang="en-US" altLang="zh-CN" sz="900" dirty="0">
                <a:solidFill>
                  <a:prstClr val="black"/>
                </a:solidFill>
              </a:rPr>
              <a:t>3</a:t>
            </a:r>
            <a:r>
              <a:rPr lang="zh-CN" altLang="en-US" sz="900" dirty="0">
                <a:solidFill>
                  <a:prstClr val="black"/>
                </a:solidFill>
              </a:rPr>
              <a:t>维，</a:t>
            </a:r>
            <a:r>
              <a:rPr lang="en-US" altLang="zh-CN" sz="900" dirty="0">
                <a:solidFill>
                  <a:prstClr val="black"/>
                </a:solidFill>
              </a:rPr>
              <a:t>block</a:t>
            </a:r>
            <a:r>
              <a:rPr lang="zh-CN" altLang="en-US" sz="900" dirty="0">
                <a:solidFill>
                  <a:prstClr val="black"/>
                </a:solidFill>
              </a:rPr>
              <a:t>划分为</a:t>
            </a:r>
            <a:r>
              <a:rPr lang="en-US" altLang="zh-CN" sz="900" dirty="0">
                <a:solidFill>
                  <a:prstClr val="black"/>
                </a:solidFill>
              </a:rPr>
              <a:t>2</a:t>
            </a:r>
            <a:r>
              <a:rPr lang="zh-CN" altLang="en-US" sz="900" dirty="0">
                <a:solidFill>
                  <a:prstClr val="black"/>
                </a:solidFill>
              </a:rPr>
              <a:t>维。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__device__ int getGlobalIdx_3D_2D() {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    int </a:t>
            </a:r>
            <a:r>
              <a:rPr lang="en-US" altLang="zh-CN" sz="900" dirty="0" err="1">
                <a:solidFill>
                  <a:prstClr val="black"/>
                </a:solidFill>
              </a:rPr>
              <a:t>blockId</a:t>
            </a:r>
            <a:r>
              <a:rPr lang="en-US" altLang="zh-CN" sz="900" dirty="0">
                <a:solidFill>
                  <a:prstClr val="black"/>
                </a:solidFill>
              </a:rPr>
              <a:t> = </a:t>
            </a:r>
            <a:r>
              <a:rPr lang="en-US" altLang="zh-CN" sz="900" dirty="0" err="1">
                <a:solidFill>
                  <a:prstClr val="black"/>
                </a:solidFill>
              </a:rPr>
              <a:t>blockIdx.x</a:t>
            </a:r>
            <a:r>
              <a:rPr lang="en-US" altLang="zh-CN" sz="900" dirty="0">
                <a:solidFill>
                  <a:prstClr val="black"/>
                </a:solidFill>
              </a:rPr>
              <a:t> + </a:t>
            </a:r>
            <a:r>
              <a:rPr lang="en-US" altLang="zh-CN" sz="900" dirty="0" err="1">
                <a:solidFill>
                  <a:prstClr val="black"/>
                </a:solidFill>
              </a:rPr>
              <a:t>blockIdx.y</a:t>
            </a:r>
            <a:r>
              <a:rPr lang="en-US" altLang="zh-CN" sz="900" dirty="0">
                <a:solidFill>
                  <a:prstClr val="black"/>
                </a:solidFill>
              </a:rPr>
              <a:t> * </a:t>
            </a:r>
            <a:r>
              <a:rPr lang="en-US" altLang="zh-CN" sz="900" dirty="0" err="1">
                <a:solidFill>
                  <a:prstClr val="black"/>
                </a:solidFill>
              </a:rPr>
              <a:t>gridDim.x</a:t>
            </a:r>
            <a:r>
              <a:rPr lang="en-US" altLang="zh-CN" sz="900" dirty="0">
                <a:solidFill>
                  <a:prstClr val="black"/>
                </a:solidFill>
              </a:rPr>
              <a:t>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        + </a:t>
            </a:r>
            <a:r>
              <a:rPr lang="en-US" altLang="zh-CN" sz="900" dirty="0" err="1">
                <a:solidFill>
                  <a:prstClr val="black"/>
                </a:solidFill>
              </a:rPr>
              <a:t>gridDim.x</a:t>
            </a:r>
            <a:r>
              <a:rPr lang="en-US" altLang="zh-CN" sz="900" dirty="0">
                <a:solidFill>
                  <a:prstClr val="black"/>
                </a:solidFill>
              </a:rPr>
              <a:t> * </a:t>
            </a:r>
            <a:r>
              <a:rPr lang="en-US" altLang="zh-CN" sz="900" dirty="0" err="1">
                <a:solidFill>
                  <a:prstClr val="black"/>
                </a:solidFill>
              </a:rPr>
              <a:t>gridDim.y</a:t>
            </a:r>
            <a:r>
              <a:rPr lang="en-US" altLang="zh-CN" sz="900" dirty="0">
                <a:solidFill>
                  <a:prstClr val="black"/>
                </a:solidFill>
              </a:rPr>
              <a:t> * </a:t>
            </a:r>
            <a:r>
              <a:rPr lang="en-US" altLang="zh-CN" sz="900" dirty="0" err="1">
                <a:solidFill>
                  <a:prstClr val="black"/>
                </a:solidFill>
              </a:rPr>
              <a:t>blockIdx.z</a:t>
            </a:r>
            <a:r>
              <a:rPr lang="en-US" altLang="zh-CN" sz="900" dirty="0">
                <a:solidFill>
                  <a:prstClr val="black"/>
                </a:solidFill>
              </a:rPr>
              <a:t>;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    int </a:t>
            </a:r>
            <a:r>
              <a:rPr lang="en-US" altLang="zh-CN" sz="900" dirty="0" err="1">
                <a:solidFill>
                  <a:prstClr val="black"/>
                </a:solidFill>
              </a:rPr>
              <a:t>threadId</a:t>
            </a:r>
            <a:r>
              <a:rPr lang="en-US" altLang="zh-CN" sz="900" dirty="0">
                <a:solidFill>
                  <a:prstClr val="black"/>
                </a:solidFill>
              </a:rPr>
              <a:t> = </a:t>
            </a:r>
            <a:r>
              <a:rPr lang="en-US" altLang="zh-CN" sz="900" dirty="0" err="1">
                <a:solidFill>
                  <a:prstClr val="black"/>
                </a:solidFill>
              </a:rPr>
              <a:t>blockId</a:t>
            </a:r>
            <a:r>
              <a:rPr lang="en-US" altLang="zh-CN" sz="900" dirty="0">
                <a:solidFill>
                  <a:prstClr val="black"/>
                </a:solidFill>
              </a:rPr>
              <a:t> * (</a:t>
            </a:r>
            <a:r>
              <a:rPr lang="en-US" altLang="zh-CN" sz="900" dirty="0" err="1">
                <a:solidFill>
                  <a:prstClr val="black"/>
                </a:solidFill>
              </a:rPr>
              <a:t>blockDim.x</a:t>
            </a:r>
            <a:r>
              <a:rPr lang="en-US" altLang="zh-CN" sz="900" dirty="0">
                <a:solidFill>
                  <a:prstClr val="black"/>
                </a:solidFill>
              </a:rPr>
              <a:t> * </a:t>
            </a:r>
            <a:r>
              <a:rPr lang="en-US" altLang="zh-CN" sz="900" dirty="0" err="1">
                <a:solidFill>
                  <a:prstClr val="black"/>
                </a:solidFill>
              </a:rPr>
              <a:t>blockDim.y</a:t>
            </a:r>
            <a:r>
              <a:rPr lang="en-US" altLang="zh-CN" sz="900" dirty="0">
                <a:solidFill>
                  <a:prstClr val="black"/>
                </a:solidFill>
              </a:rPr>
              <a:t>)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        + (</a:t>
            </a:r>
            <a:r>
              <a:rPr lang="en-US" altLang="zh-CN" sz="900" dirty="0" err="1">
                <a:solidFill>
                  <a:prstClr val="black"/>
                </a:solidFill>
              </a:rPr>
              <a:t>threadIdx.y</a:t>
            </a:r>
            <a:r>
              <a:rPr lang="en-US" altLang="zh-CN" sz="900" dirty="0">
                <a:solidFill>
                  <a:prstClr val="black"/>
                </a:solidFill>
              </a:rPr>
              <a:t> * </a:t>
            </a:r>
            <a:r>
              <a:rPr lang="en-US" altLang="zh-CN" sz="900" dirty="0" err="1">
                <a:solidFill>
                  <a:prstClr val="black"/>
                </a:solidFill>
              </a:rPr>
              <a:t>blockDim.x</a:t>
            </a:r>
            <a:r>
              <a:rPr lang="en-US" altLang="zh-CN" sz="900" dirty="0">
                <a:solidFill>
                  <a:prstClr val="black"/>
                </a:solidFill>
              </a:rPr>
              <a:t>) + </a:t>
            </a:r>
            <a:r>
              <a:rPr lang="en-US" altLang="zh-CN" sz="900" dirty="0" err="1">
                <a:solidFill>
                  <a:prstClr val="black"/>
                </a:solidFill>
              </a:rPr>
              <a:t>threadIdx.x</a:t>
            </a:r>
            <a:r>
              <a:rPr lang="en-US" altLang="zh-CN" sz="900" dirty="0">
                <a:solidFill>
                  <a:prstClr val="black"/>
                </a:solidFill>
              </a:rPr>
              <a:t>;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    return </a:t>
            </a:r>
            <a:r>
              <a:rPr lang="en-US" altLang="zh-CN" sz="900" dirty="0" err="1">
                <a:solidFill>
                  <a:prstClr val="black"/>
                </a:solidFill>
              </a:rPr>
              <a:t>threadId</a:t>
            </a:r>
            <a:r>
              <a:rPr lang="en-US" altLang="zh-CN" sz="900" dirty="0">
                <a:solidFill>
                  <a:prstClr val="black"/>
                </a:solidFill>
              </a:rPr>
              <a:t>;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}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// </a:t>
            </a:r>
            <a:r>
              <a:rPr lang="zh-CN" altLang="en-US" sz="900" dirty="0">
                <a:solidFill>
                  <a:prstClr val="black"/>
                </a:solidFill>
              </a:rPr>
              <a:t>情况</a:t>
            </a:r>
            <a:r>
              <a:rPr lang="en-US" altLang="zh-CN" sz="900" dirty="0">
                <a:solidFill>
                  <a:prstClr val="black"/>
                </a:solidFill>
              </a:rPr>
              <a:t>9</a:t>
            </a:r>
            <a:r>
              <a:rPr lang="zh-CN" altLang="en-US" sz="900" dirty="0">
                <a:solidFill>
                  <a:prstClr val="black"/>
                </a:solidFill>
              </a:rPr>
              <a:t>：</a:t>
            </a:r>
            <a:r>
              <a:rPr lang="en-US" altLang="zh-CN" sz="900" dirty="0">
                <a:solidFill>
                  <a:prstClr val="black"/>
                </a:solidFill>
              </a:rPr>
              <a:t>grid</a:t>
            </a:r>
            <a:r>
              <a:rPr lang="zh-CN" altLang="en-US" sz="900" dirty="0">
                <a:solidFill>
                  <a:prstClr val="black"/>
                </a:solidFill>
              </a:rPr>
              <a:t>划分成</a:t>
            </a:r>
            <a:r>
              <a:rPr lang="en-US" altLang="zh-CN" sz="900" dirty="0">
                <a:solidFill>
                  <a:prstClr val="black"/>
                </a:solidFill>
              </a:rPr>
              <a:t>3</a:t>
            </a:r>
            <a:r>
              <a:rPr lang="zh-CN" altLang="en-US" sz="900" dirty="0">
                <a:solidFill>
                  <a:prstClr val="black"/>
                </a:solidFill>
              </a:rPr>
              <a:t>维，</a:t>
            </a:r>
            <a:r>
              <a:rPr lang="en-US" altLang="zh-CN" sz="900" dirty="0">
                <a:solidFill>
                  <a:prstClr val="black"/>
                </a:solidFill>
              </a:rPr>
              <a:t>block</a:t>
            </a:r>
            <a:r>
              <a:rPr lang="zh-CN" altLang="en-US" sz="900" dirty="0">
                <a:solidFill>
                  <a:prstClr val="black"/>
                </a:solidFill>
              </a:rPr>
              <a:t>划分为</a:t>
            </a:r>
            <a:r>
              <a:rPr lang="en-US" altLang="zh-CN" sz="900" dirty="0">
                <a:solidFill>
                  <a:prstClr val="black"/>
                </a:solidFill>
              </a:rPr>
              <a:t>3</a:t>
            </a:r>
            <a:r>
              <a:rPr lang="zh-CN" altLang="en-US" sz="900" dirty="0">
                <a:solidFill>
                  <a:prstClr val="black"/>
                </a:solidFill>
              </a:rPr>
              <a:t>维。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__device__ int getGlobalIdx_3D_3D() {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    int </a:t>
            </a:r>
            <a:r>
              <a:rPr lang="en-US" altLang="zh-CN" sz="900" dirty="0" err="1">
                <a:solidFill>
                  <a:prstClr val="black"/>
                </a:solidFill>
              </a:rPr>
              <a:t>blockId</a:t>
            </a:r>
            <a:r>
              <a:rPr lang="en-US" altLang="zh-CN" sz="900" dirty="0">
                <a:solidFill>
                  <a:prstClr val="black"/>
                </a:solidFill>
              </a:rPr>
              <a:t> = </a:t>
            </a:r>
            <a:r>
              <a:rPr lang="en-US" altLang="zh-CN" sz="900" dirty="0" err="1">
                <a:solidFill>
                  <a:prstClr val="black"/>
                </a:solidFill>
              </a:rPr>
              <a:t>blockIdx.x</a:t>
            </a:r>
            <a:r>
              <a:rPr lang="en-US" altLang="zh-CN" sz="900" dirty="0">
                <a:solidFill>
                  <a:prstClr val="black"/>
                </a:solidFill>
              </a:rPr>
              <a:t> + </a:t>
            </a:r>
            <a:r>
              <a:rPr lang="en-US" altLang="zh-CN" sz="900" dirty="0" err="1">
                <a:solidFill>
                  <a:prstClr val="black"/>
                </a:solidFill>
              </a:rPr>
              <a:t>blockIdx.y</a:t>
            </a:r>
            <a:r>
              <a:rPr lang="en-US" altLang="zh-CN" sz="900" dirty="0">
                <a:solidFill>
                  <a:prstClr val="black"/>
                </a:solidFill>
              </a:rPr>
              <a:t> * </a:t>
            </a:r>
            <a:r>
              <a:rPr lang="en-US" altLang="zh-CN" sz="900" dirty="0" err="1">
                <a:solidFill>
                  <a:prstClr val="black"/>
                </a:solidFill>
              </a:rPr>
              <a:t>gridDim.x</a:t>
            </a:r>
            <a:r>
              <a:rPr lang="en-US" altLang="zh-CN" sz="900" dirty="0">
                <a:solidFill>
                  <a:prstClr val="black"/>
                </a:solidFill>
              </a:rPr>
              <a:t>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        + </a:t>
            </a:r>
            <a:r>
              <a:rPr lang="en-US" altLang="zh-CN" sz="900" dirty="0" err="1">
                <a:solidFill>
                  <a:prstClr val="black"/>
                </a:solidFill>
              </a:rPr>
              <a:t>gridDim.x</a:t>
            </a:r>
            <a:r>
              <a:rPr lang="en-US" altLang="zh-CN" sz="900" dirty="0">
                <a:solidFill>
                  <a:prstClr val="black"/>
                </a:solidFill>
              </a:rPr>
              <a:t> * </a:t>
            </a:r>
            <a:r>
              <a:rPr lang="en-US" altLang="zh-CN" sz="900" dirty="0" err="1">
                <a:solidFill>
                  <a:prstClr val="black"/>
                </a:solidFill>
              </a:rPr>
              <a:t>gridDim.y</a:t>
            </a:r>
            <a:r>
              <a:rPr lang="en-US" altLang="zh-CN" sz="900" dirty="0">
                <a:solidFill>
                  <a:prstClr val="black"/>
                </a:solidFill>
              </a:rPr>
              <a:t> * </a:t>
            </a:r>
            <a:r>
              <a:rPr lang="en-US" altLang="zh-CN" sz="900" dirty="0" err="1">
                <a:solidFill>
                  <a:prstClr val="black"/>
                </a:solidFill>
              </a:rPr>
              <a:t>blockIdx.z</a:t>
            </a:r>
            <a:r>
              <a:rPr lang="en-US" altLang="zh-CN" sz="900" dirty="0">
                <a:solidFill>
                  <a:prstClr val="black"/>
                </a:solidFill>
              </a:rPr>
              <a:t>;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    int </a:t>
            </a:r>
            <a:r>
              <a:rPr lang="en-US" altLang="zh-CN" sz="900" dirty="0" err="1">
                <a:solidFill>
                  <a:prstClr val="black"/>
                </a:solidFill>
              </a:rPr>
              <a:t>threadId</a:t>
            </a:r>
            <a:r>
              <a:rPr lang="en-US" altLang="zh-CN" sz="900" dirty="0">
                <a:solidFill>
                  <a:prstClr val="black"/>
                </a:solidFill>
              </a:rPr>
              <a:t> = </a:t>
            </a:r>
            <a:r>
              <a:rPr lang="en-US" altLang="zh-CN" sz="900" dirty="0" err="1">
                <a:solidFill>
                  <a:prstClr val="black"/>
                </a:solidFill>
              </a:rPr>
              <a:t>blockId</a:t>
            </a:r>
            <a:r>
              <a:rPr lang="en-US" altLang="zh-CN" sz="900" dirty="0">
                <a:solidFill>
                  <a:prstClr val="black"/>
                </a:solidFill>
              </a:rPr>
              <a:t> * (</a:t>
            </a:r>
            <a:r>
              <a:rPr lang="en-US" altLang="zh-CN" sz="900" dirty="0" err="1">
                <a:solidFill>
                  <a:prstClr val="black"/>
                </a:solidFill>
              </a:rPr>
              <a:t>blockDim.x</a:t>
            </a:r>
            <a:r>
              <a:rPr lang="en-US" altLang="zh-CN" sz="900" dirty="0">
                <a:solidFill>
                  <a:prstClr val="black"/>
                </a:solidFill>
              </a:rPr>
              <a:t> * </a:t>
            </a:r>
            <a:r>
              <a:rPr lang="en-US" altLang="zh-CN" sz="900" dirty="0" err="1">
                <a:solidFill>
                  <a:prstClr val="black"/>
                </a:solidFill>
              </a:rPr>
              <a:t>blockDim.y</a:t>
            </a:r>
            <a:r>
              <a:rPr lang="en-US" altLang="zh-CN" sz="900" dirty="0">
                <a:solidFill>
                  <a:prstClr val="black"/>
                </a:solidFill>
              </a:rPr>
              <a:t> * </a:t>
            </a:r>
            <a:r>
              <a:rPr lang="en-US" altLang="zh-CN" sz="900" dirty="0" err="1">
                <a:solidFill>
                  <a:prstClr val="black"/>
                </a:solidFill>
              </a:rPr>
              <a:t>blockDim.z</a:t>
            </a:r>
            <a:r>
              <a:rPr lang="en-US" altLang="zh-CN" sz="900" dirty="0">
                <a:solidFill>
                  <a:prstClr val="black"/>
                </a:solidFill>
              </a:rPr>
              <a:t>)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        + (</a:t>
            </a:r>
            <a:r>
              <a:rPr lang="en-US" altLang="zh-CN" sz="900" dirty="0" err="1">
                <a:solidFill>
                  <a:prstClr val="black"/>
                </a:solidFill>
              </a:rPr>
              <a:t>threadIdx.z</a:t>
            </a:r>
            <a:r>
              <a:rPr lang="en-US" altLang="zh-CN" sz="900" dirty="0">
                <a:solidFill>
                  <a:prstClr val="black"/>
                </a:solidFill>
              </a:rPr>
              <a:t> * (</a:t>
            </a:r>
            <a:r>
              <a:rPr lang="en-US" altLang="zh-CN" sz="900" dirty="0" err="1">
                <a:solidFill>
                  <a:prstClr val="black"/>
                </a:solidFill>
              </a:rPr>
              <a:t>blockDim.x</a:t>
            </a:r>
            <a:r>
              <a:rPr lang="en-US" altLang="zh-CN" sz="900" dirty="0">
                <a:solidFill>
                  <a:prstClr val="black"/>
                </a:solidFill>
              </a:rPr>
              <a:t> * </a:t>
            </a:r>
            <a:r>
              <a:rPr lang="en-US" altLang="zh-CN" sz="900" dirty="0" err="1">
                <a:solidFill>
                  <a:prstClr val="black"/>
                </a:solidFill>
              </a:rPr>
              <a:t>blockDim.y</a:t>
            </a:r>
            <a:r>
              <a:rPr lang="en-US" altLang="zh-CN" sz="900" dirty="0">
                <a:solidFill>
                  <a:prstClr val="black"/>
                </a:solidFill>
              </a:rPr>
              <a:t>))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        + (</a:t>
            </a:r>
            <a:r>
              <a:rPr lang="en-US" altLang="zh-CN" sz="900" dirty="0" err="1">
                <a:solidFill>
                  <a:prstClr val="black"/>
                </a:solidFill>
              </a:rPr>
              <a:t>threadIdx.y</a:t>
            </a:r>
            <a:r>
              <a:rPr lang="en-US" altLang="zh-CN" sz="900" dirty="0">
                <a:solidFill>
                  <a:prstClr val="black"/>
                </a:solidFill>
              </a:rPr>
              <a:t> * </a:t>
            </a:r>
            <a:r>
              <a:rPr lang="en-US" altLang="zh-CN" sz="900" dirty="0" err="1">
                <a:solidFill>
                  <a:prstClr val="black"/>
                </a:solidFill>
              </a:rPr>
              <a:t>blockDim.x</a:t>
            </a:r>
            <a:r>
              <a:rPr lang="en-US" altLang="zh-CN" sz="900" dirty="0">
                <a:solidFill>
                  <a:prstClr val="black"/>
                </a:solidFill>
              </a:rPr>
              <a:t>) + </a:t>
            </a:r>
            <a:r>
              <a:rPr lang="en-US" altLang="zh-CN" sz="900" dirty="0" err="1">
                <a:solidFill>
                  <a:prstClr val="black"/>
                </a:solidFill>
              </a:rPr>
              <a:t>threadIdx.x</a:t>
            </a:r>
            <a:r>
              <a:rPr lang="en-US" altLang="zh-CN" sz="900" dirty="0">
                <a:solidFill>
                  <a:prstClr val="black"/>
                </a:solidFill>
              </a:rPr>
              <a:t>;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    return </a:t>
            </a:r>
            <a:r>
              <a:rPr lang="en-US" altLang="zh-CN" sz="900" dirty="0" err="1">
                <a:solidFill>
                  <a:prstClr val="black"/>
                </a:solidFill>
              </a:rPr>
              <a:t>threadId</a:t>
            </a:r>
            <a:r>
              <a:rPr lang="en-US" altLang="zh-CN" sz="900" dirty="0">
                <a:solidFill>
                  <a:prstClr val="black"/>
                </a:solidFill>
              </a:rPr>
              <a:t>;  </a:t>
            </a:r>
          </a:p>
          <a:p>
            <a:pPr lvl="0"/>
            <a:r>
              <a:rPr lang="en-US" altLang="zh-CN" sz="900" dirty="0">
                <a:solidFill>
                  <a:prstClr val="black"/>
                </a:solidFill>
              </a:rPr>
              <a:t>}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9463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913BFB-B964-40B7-98DD-18CA31AF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CPU vs GPU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94B98B-7E4A-4485-AB31-1E740F313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598"/>
            <a:ext cx="9144000" cy="383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45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913BFB-B964-40B7-98DD-18CA31AF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CPU vs GPU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8EBF83-E7A4-4EB7-86A0-B8C3C0EF7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029"/>
            <a:ext cx="9144000" cy="378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09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913BFB-B964-40B7-98DD-18CA31AF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CPU vs GPU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079D148-8DD2-4CE3-91FD-65CF8B5D1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92" y="1714788"/>
            <a:ext cx="6439980" cy="4351338"/>
          </a:xfrm>
        </p:spPr>
      </p:pic>
    </p:spTree>
    <p:extLst>
      <p:ext uri="{BB962C8B-B14F-4D97-AF65-F5344CB8AC3E}">
        <p14:creationId xmlns:p14="http://schemas.microsoft.com/office/powerpoint/2010/main" val="1379623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C9BAB21-9681-47F9-8985-4907DAA50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897"/>
            <a:ext cx="9144000" cy="478659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ABFF802-2F26-4E1C-8605-DE1FD7DE65CC}"/>
              </a:ext>
            </a:extLst>
          </p:cNvPr>
          <p:cNvSpPr/>
          <p:nvPr/>
        </p:nvSpPr>
        <p:spPr>
          <a:xfrm>
            <a:off x="1494148" y="5943304"/>
            <a:ext cx="6631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Figure 1. Floating-Point Operations per Second for the CPU and GPU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5344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1ECD24-D397-4F5C-91A8-C11BFD320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01" y="463170"/>
            <a:ext cx="8633795" cy="630998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1823D88-8439-40BC-8257-F9CC178511A7}"/>
              </a:ext>
            </a:extLst>
          </p:cNvPr>
          <p:cNvSpPr/>
          <p:nvPr/>
        </p:nvSpPr>
        <p:spPr>
          <a:xfrm>
            <a:off x="0" y="94268"/>
            <a:ext cx="6113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Figure 2. Memory Bandwidth for the CPU and GPU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6899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C79BDB2-3168-4811-AD40-5EA38620F933}"/>
              </a:ext>
            </a:extLst>
          </p:cNvPr>
          <p:cNvSpPr/>
          <p:nvPr/>
        </p:nvSpPr>
        <p:spPr>
          <a:xfrm>
            <a:off x="669377" y="1110734"/>
            <a:ext cx="4304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Intel(R) Xeon(R) CPU E5-2680 v4 @ 2.40GHz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532BF25-1B35-4AFE-B6B7-937A49A6ACD4}"/>
              </a:ext>
            </a:extLst>
          </p:cNvPr>
          <p:cNvSpPr/>
          <p:nvPr/>
        </p:nvSpPr>
        <p:spPr>
          <a:xfrm>
            <a:off x="619844" y="599457"/>
            <a:ext cx="1867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cat /proc/</a:t>
            </a:r>
            <a:r>
              <a:rPr lang="en-US" altLang="zh-CN" dirty="0" err="1"/>
              <a:t>cpuinfo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D74BB4-3E30-427E-8581-DFB2076BAD61}"/>
              </a:ext>
            </a:extLst>
          </p:cNvPr>
          <p:cNvSpPr/>
          <p:nvPr/>
        </p:nvSpPr>
        <p:spPr>
          <a:xfrm>
            <a:off x="614515" y="2004622"/>
            <a:ext cx="7723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dirty="0"/>
              <a:t>/opt/cuda-samples/NVIDIA_CUDA-7.5_Samples/bin/x86_64/linux/release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E17C3D-8573-4631-A4EA-960672078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80" y="2454640"/>
            <a:ext cx="6047619" cy="4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80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243337-7A92-4808-9582-446D29C33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502" y="1962236"/>
            <a:ext cx="5142857" cy="383809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73E8198-34A9-4697-AB00-3836E85C8A78}"/>
              </a:ext>
            </a:extLst>
          </p:cNvPr>
          <p:cNvSpPr/>
          <p:nvPr/>
        </p:nvSpPr>
        <p:spPr>
          <a:xfrm>
            <a:off x="1017638" y="1129551"/>
            <a:ext cx="6435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/usr/local/cuda/samples/1_Utilities/bandwidthTest</a:t>
            </a:r>
          </a:p>
        </p:txBody>
      </p:sp>
    </p:spTree>
    <p:extLst>
      <p:ext uri="{BB962C8B-B14F-4D97-AF65-F5344CB8AC3E}">
        <p14:creationId xmlns:p14="http://schemas.microsoft.com/office/powerpoint/2010/main" val="446613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4163</TotalTime>
  <Words>2266</Words>
  <Application>Microsoft Office PowerPoint</Application>
  <PresentationFormat>全屏显示(4:3)</PresentationFormat>
  <Paragraphs>376</Paragraphs>
  <Slides>26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ＭＳ Ｐゴシック</vt:lpstr>
      <vt:lpstr>Palatino</vt:lpstr>
      <vt:lpstr>等线</vt:lpstr>
      <vt:lpstr>等线 Light</vt:lpstr>
      <vt:lpstr>宋体</vt:lpstr>
      <vt:lpstr>Arial</vt:lpstr>
      <vt:lpstr>Calibri</vt:lpstr>
      <vt:lpstr>Calibri Light</vt:lpstr>
      <vt:lpstr>Courier New</vt:lpstr>
      <vt:lpstr>Times New Roman</vt:lpstr>
      <vt:lpstr>Office 主题​​</vt:lpstr>
      <vt:lpstr>GPU/CUDA workshop</vt:lpstr>
      <vt:lpstr>GPU </vt:lpstr>
      <vt:lpstr>CPU vs GPU</vt:lpstr>
      <vt:lpstr>CPU vs GPU</vt:lpstr>
      <vt:lpstr>CPU vs GPU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Flynn matrix</vt:lpstr>
      <vt:lpstr>PowerPoint 演示文稿</vt:lpstr>
      <vt:lpstr>PowerPoint 演示文稿</vt:lpstr>
      <vt:lpstr>并行编程模型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smp</dc:creator>
  <cp:lastModifiedBy>smp</cp:lastModifiedBy>
  <cp:revision>44</cp:revision>
  <dcterms:created xsi:type="dcterms:W3CDTF">2018-04-19T08:23:36Z</dcterms:created>
  <dcterms:modified xsi:type="dcterms:W3CDTF">2018-10-26T03:58:16Z</dcterms:modified>
</cp:coreProperties>
</file>